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371" r:id="rId2"/>
    <p:sldId id="397" r:id="rId3"/>
    <p:sldId id="396" r:id="rId4"/>
    <p:sldId id="395" r:id="rId5"/>
    <p:sldId id="270" r:id="rId6"/>
    <p:sldId id="347" r:id="rId7"/>
    <p:sldId id="377" r:id="rId8"/>
    <p:sldId id="376" r:id="rId9"/>
    <p:sldId id="386" r:id="rId10"/>
    <p:sldId id="391" r:id="rId11"/>
    <p:sldId id="398" r:id="rId12"/>
    <p:sldId id="393" r:id="rId13"/>
    <p:sldId id="383" r:id="rId14"/>
    <p:sldId id="389" r:id="rId15"/>
    <p:sldId id="387" r:id="rId16"/>
    <p:sldId id="390" r:id="rId17"/>
    <p:sldId id="394" r:id="rId18"/>
    <p:sldId id="365" r:id="rId19"/>
    <p:sldId id="356" r:id="rId20"/>
    <p:sldId id="373" r:id="rId21"/>
  </p:sldIdLst>
  <p:sldSz cx="12192000" cy="6858000"/>
  <p:notesSz cx="7099300" cy="102346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030A0"/>
    <a:srgbClr val="A5A5A5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6" autoAdjust="0"/>
    <p:restoredTop sz="95387" autoAdjust="0"/>
  </p:normalViewPr>
  <p:slideViewPr>
    <p:cSldViewPr snapToGrid="0">
      <p:cViewPr>
        <p:scale>
          <a:sx n="50" d="100"/>
          <a:sy n="50" d="100"/>
        </p:scale>
        <p:origin x="882" y="91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1138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08CDC9-85D4-4503-A1C1-C4A7D08CE495}" type="datetimeFigureOut">
              <a:rPr lang="en-AU" smtClean="0"/>
              <a:t>21/10/2020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1138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5FFA11-8017-47B8-A9A2-068FE447A80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7912909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138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B83B7E-F356-4973-84B6-1B2DF6CBB415}" type="datetimeFigureOut">
              <a:rPr lang="en-AU" smtClean="0"/>
              <a:t>21/10/2020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613" y="4926013"/>
            <a:ext cx="5680075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138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72F9A1-B8C3-4126-BBDE-0070D438ED5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250145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21/10/2020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386285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21/10/2020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963337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21/10/2020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83018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21/10/2020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907468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21/10/2020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216318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21/10/2020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442873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21/10/2020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145334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21/10/2020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312844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21/10/2020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532388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21/10/2020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51689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21/10/2020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344683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F726FA-289A-47A4-9DB2-36250D803CC9}" type="datetimeFigureOut">
              <a:rPr lang="en-AU" smtClean="0"/>
              <a:t>21/10/2020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26B6D5-E49B-468D-A565-A6E4E9BB07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06294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04F14E88-7A93-4A7E-9244-D91EF9A68B1E}"/>
              </a:ext>
            </a:extLst>
          </p:cNvPr>
          <p:cNvSpPr/>
          <p:nvPr/>
        </p:nvSpPr>
        <p:spPr>
          <a:xfrm>
            <a:off x="0" y="584775"/>
            <a:ext cx="9160625" cy="273529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TextBox 3"/>
          <p:cNvSpPr txBox="1"/>
          <p:nvPr/>
        </p:nvSpPr>
        <p:spPr>
          <a:xfrm>
            <a:off x="0" y="0"/>
            <a:ext cx="2429041" cy="584775"/>
          </a:xfrm>
          <a:prstGeom prst="homePlat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Daily Review</a:t>
            </a:r>
            <a:endParaRPr lang="en-AU" sz="3200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xmlns="" id="{CAC93B76-DCD2-4989-881C-3845FF0C22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586062"/>
            <a:ext cx="9160624" cy="42805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b="1" dirty="0" smtClean="0"/>
              <a:t>Writing Word Equations</a:t>
            </a:r>
            <a:endParaRPr lang="en-AU" b="1" dirty="0"/>
          </a:p>
          <a:p>
            <a:pPr marL="514350" indent="-514350">
              <a:buFont typeface="+mj-lt"/>
              <a:buAutoNum type="arabicPeriod"/>
            </a:pPr>
            <a:r>
              <a:rPr lang="en-AU" dirty="0" smtClean="0"/>
              <a:t>Identify the reactants in the reaction and write them first, with plus signs between each one</a:t>
            </a:r>
            <a:endParaRPr lang="en-AU" dirty="0"/>
          </a:p>
          <a:p>
            <a:pPr marL="514350" indent="-514350">
              <a:buFont typeface="+mj-lt"/>
              <a:buAutoNum type="arabicPeriod"/>
            </a:pPr>
            <a:r>
              <a:rPr lang="en-AU" dirty="0" smtClean="0"/>
              <a:t>Write an arrow at the end of the reactants</a:t>
            </a:r>
            <a:endParaRPr lang="en-AU" dirty="0"/>
          </a:p>
          <a:p>
            <a:pPr marL="514350" indent="-514350">
              <a:buFont typeface="+mj-lt"/>
              <a:buAutoNum type="arabicPeriod"/>
            </a:pPr>
            <a:r>
              <a:rPr lang="en-AU" dirty="0"/>
              <a:t>Identify the </a:t>
            </a:r>
            <a:r>
              <a:rPr lang="en-AU" dirty="0" smtClean="0"/>
              <a:t>products in </a:t>
            </a:r>
            <a:r>
              <a:rPr lang="en-AU" dirty="0"/>
              <a:t>the reaction and write them </a:t>
            </a:r>
            <a:r>
              <a:rPr lang="en-AU" dirty="0" smtClean="0"/>
              <a:t>after the arrow, </a:t>
            </a:r>
            <a:r>
              <a:rPr lang="en-AU" dirty="0"/>
              <a:t>with plus signs between each </a:t>
            </a:r>
            <a:r>
              <a:rPr lang="en-AU" dirty="0" smtClean="0"/>
              <a:t>one</a:t>
            </a:r>
            <a:endParaRPr lang="en-AU" dirty="0"/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r>
              <a:rPr lang="en-AU" dirty="0" smtClean="0"/>
              <a:t>Copper carbonate decomposes into carbon dioxide and copper oxide when it is heated.</a:t>
            </a:r>
            <a:endParaRPr lang="en-AU" dirty="0"/>
          </a:p>
        </p:txBody>
      </p:sp>
      <p:sp>
        <p:nvSpPr>
          <p:cNvPr id="10" name="TextBox 9"/>
          <p:cNvSpPr txBox="1"/>
          <p:nvPr/>
        </p:nvSpPr>
        <p:spPr>
          <a:xfrm>
            <a:off x="917442" y="5009805"/>
            <a:ext cx="280346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AU" sz="2800" i="1" dirty="0" smtClean="0"/>
          </a:p>
          <a:p>
            <a:r>
              <a:rPr lang="en-AU" sz="2800" dirty="0" smtClean="0"/>
              <a:t>Copper carbonate</a:t>
            </a:r>
            <a:endParaRPr lang="en-AU" sz="2800" dirty="0"/>
          </a:p>
        </p:txBody>
      </p:sp>
      <p:sp>
        <p:nvSpPr>
          <p:cNvPr id="12" name="TextBox 11"/>
          <p:cNvSpPr txBox="1"/>
          <p:nvPr/>
        </p:nvSpPr>
        <p:spPr>
          <a:xfrm>
            <a:off x="4032101" y="5009805"/>
            <a:ext cx="465108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AU" sz="2800" i="1" dirty="0" smtClean="0"/>
          </a:p>
          <a:p>
            <a:r>
              <a:rPr lang="en-AU" sz="2800" dirty="0" smtClean="0"/>
              <a:t>Carbon dioxide + Copper oxide</a:t>
            </a:r>
            <a:endParaRPr lang="en-AU" sz="2800" dirty="0"/>
          </a:p>
        </p:txBody>
      </p:sp>
      <p:sp>
        <p:nvSpPr>
          <p:cNvPr id="14" name="TextBox 13"/>
          <p:cNvSpPr txBox="1"/>
          <p:nvPr/>
        </p:nvSpPr>
        <p:spPr>
          <a:xfrm>
            <a:off x="3608638" y="5440691"/>
            <a:ext cx="5357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800" dirty="0">
                <a:sym typeface="Wingdings" panose="05000000000000000000" pitchFamily="2" charset="2"/>
              </a:rPr>
              <a:t></a:t>
            </a:r>
            <a:endParaRPr lang="en-AU" sz="28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l="34208" r="12543"/>
          <a:stretch/>
        </p:blipFill>
        <p:spPr>
          <a:xfrm>
            <a:off x="8892972" y="1952422"/>
            <a:ext cx="3044105" cy="3215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406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4023093" cy="584775"/>
          </a:xfrm>
          <a:prstGeom prst="homePlat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Concept Development</a:t>
            </a:r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4070646"/>
              </p:ext>
            </p:extLst>
          </p:nvPr>
        </p:nvGraphicFramePr>
        <p:xfrm>
          <a:off x="9514800" y="68400"/>
          <a:ext cx="2605964" cy="128016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Explain the difference between a balanced</a:t>
                      </a:r>
                      <a:r>
                        <a:rPr lang="en-AU" baseline="0" dirty="0" smtClean="0"/>
                        <a:t> and an unbalanced equation.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6" name="Content Placeholder 2">
            <a:extLst>
              <a:ext uri="{FF2B5EF4-FFF2-40B4-BE49-F238E27FC236}">
                <a16:creationId xmlns:a16="http://schemas.microsoft.com/office/drawing/2014/main" xmlns="" id="{7F92BBE8-C137-474F-972A-B52681EB26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584776"/>
            <a:ext cx="9448800" cy="420439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b="1" dirty="0" smtClean="0"/>
              <a:t>Formula Equations</a:t>
            </a:r>
          </a:p>
          <a:p>
            <a:r>
              <a:rPr lang="en-AU" dirty="0" smtClean="0"/>
              <a:t>When </a:t>
            </a:r>
            <a:r>
              <a:rPr lang="en-AU" dirty="0" smtClean="0"/>
              <a:t>the number of atoms of each element are the </a:t>
            </a:r>
            <a:r>
              <a:rPr lang="en-AU" b="1" dirty="0" smtClean="0"/>
              <a:t>not</a:t>
            </a:r>
            <a:r>
              <a:rPr lang="en-AU" dirty="0" smtClean="0"/>
              <a:t> same before and after, the equation is </a:t>
            </a:r>
            <a:r>
              <a:rPr lang="en-AU" b="1" dirty="0" smtClean="0"/>
              <a:t>unbalanced.</a:t>
            </a:r>
            <a:endParaRPr lang="en-AU" dirty="0"/>
          </a:p>
          <a:p>
            <a:r>
              <a:rPr lang="en-AU" dirty="0" smtClean="0"/>
              <a:t>For example, the equation</a:t>
            </a:r>
            <a:r>
              <a:rPr lang="en-AU" dirty="0"/>
              <a:t>	</a:t>
            </a:r>
            <a:r>
              <a:rPr lang="en-AU" b="1" dirty="0" smtClean="0"/>
              <a:t>H</a:t>
            </a:r>
            <a:r>
              <a:rPr lang="en-AU" b="1" baseline="-25000" dirty="0" smtClean="0"/>
              <a:t>2</a:t>
            </a:r>
            <a:r>
              <a:rPr lang="en-AU" b="1" dirty="0" smtClean="0"/>
              <a:t> + O</a:t>
            </a:r>
            <a:r>
              <a:rPr lang="en-AU" b="1" baseline="-25000" dirty="0" smtClean="0"/>
              <a:t>2</a:t>
            </a:r>
            <a:r>
              <a:rPr lang="en-AU" b="1" dirty="0" smtClean="0"/>
              <a:t> </a:t>
            </a:r>
            <a:r>
              <a:rPr lang="en-AU" b="1" dirty="0" smtClean="0">
                <a:sym typeface="Wingdings" panose="05000000000000000000" pitchFamily="2" charset="2"/>
              </a:rPr>
              <a:t> H</a:t>
            </a:r>
            <a:r>
              <a:rPr lang="en-AU" b="1" baseline="-25000" dirty="0" smtClean="0">
                <a:sym typeface="Wingdings" panose="05000000000000000000" pitchFamily="2" charset="2"/>
              </a:rPr>
              <a:t>2</a:t>
            </a:r>
            <a:r>
              <a:rPr lang="en-AU" b="1" dirty="0" smtClean="0">
                <a:sym typeface="Wingdings" panose="05000000000000000000" pitchFamily="2" charset="2"/>
              </a:rPr>
              <a:t>O</a:t>
            </a:r>
            <a:r>
              <a:rPr lang="en-AU" baseline="-25000" dirty="0">
                <a:sym typeface="Wingdings" panose="05000000000000000000" pitchFamily="2" charset="2"/>
              </a:rPr>
              <a:t> </a:t>
            </a:r>
            <a:r>
              <a:rPr lang="en-AU" dirty="0" smtClean="0">
                <a:sym typeface="Wingdings" panose="05000000000000000000" pitchFamily="2" charset="2"/>
              </a:rPr>
              <a:t>     is unbalanced</a:t>
            </a:r>
            <a:r>
              <a:rPr lang="en-AU" dirty="0" smtClean="0">
                <a:sym typeface="Wingdings" panose="05000000000000000000" pitchFamily="2" charset="2"/>
              </a:rPr>
              <a:t>.</a:t>
            </a:r>
          </a:p>
          <a:p>
            <a:endParaRPr lang="en-AU" dirty="0">
              <a:sym typeface="Wingdings" panose="05000000000000000000" pitchFamily="2" charset="2"/>
            </a:endParaRPr>
          </a:p>
          <a:p>
            <a:endParaRPr lang="en-AU" dirty="0" smtClean="0">
              <a:sym typeface="Wingdings" panose="05000000000000000000" pitchFamily="2" charset="2"/>
            </a:endParaRPr>
          </a:p>
          <a:p>
            <a:r>
              <a:rPr lang="en-AU" dirty="0">
                <a:sym typeface="Wingdings" panose="05000000000000000000" pitchFamily="2" charset="2"/>
              </a:rPr>
              <a:t>T</a:t>
            </a:r>
            <a:r>
              <a:rPr lang="en-AU" dirty="0" smtClean="0">
                <a:sym typeface="Wingdings" panose="05000000000000000000" pitchFamily="2" charset="2"/>
              </a:rPr>
              <a:t>here are two hydrogen atoms on each side, but two oxygen atoms on the reactants side and one oxygen atom on the products side</a:t>
            </a:r>
            <a:r>
              <a:rPr lang="en-AU" dirty="0" smtClean="0">
                <a:sym typeface="Wingdings" panose="05000000000000000000" pitchFamily="2" charset="2"/>
              </a:rPr>
              <a:t>.</a:t>
            </a:r>
            <a:endParaRPr lang="en-AU" dirty="0" smtClean="0">
              <a:sym typeface="Wingdings" panose="05000000000000000000" pitchFamily="2" charset="2"/>
            </a:endParaRPr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2483806"/>
              </p:ext>
            </p:extLst>
          </p:nvPr>
        </p:nvGraphicFramePr>
        <p:xfrm>
          <a:off x="9514800" y="1477695"/>
          <a:ext cx="2605964" cy="128016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AU" dirty="0"/>
                        <a:t>CFU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Which of the equations below is unbalanced?  Explain your</a:t>
                      </a:r>
                      <a:r>
                        <a:rPr lang="en-AU" baseline="0" dirty="0" smtClean="0"/>
                        <a:t> choice.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2" name="Rectangle 1"/>
          <p:cNvSpPr/>
          <p:nvPr/>
        </p:nvSpPr>
        <p:spPr>
          <a:xfrm>
            <a:off x="2894227" y="5255428"/>
            <a:ext cx="912018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3200" b="1" dirty="0" err="1" smtClean="0"/>
              <a:t>HCl</a:t>
            </a:r>
            <a:r>
              <a:rPr lang="en-AU" sz="3200" b="1" dirty="0" smtClean="0"/>
              <a:t> </a:t>
            </a:r>
            <a:r>
              <a:rPr lang="en-AU" sz="3200" b="1" dirty="0"/>
              <a:t>+ </a:t>
            </a:r>
            <a:r>
              <a:rPr lang="en-AU" sz="3200" b="1" dirty="0" smtClean="0"/>
              <a:t>Mg </a:t>
            </a:r>
            <a:r>
              <a:rPr lang="en-AU" sz="3200" b="1" dirty="0" smtClean="0">
                <a:sym typeface="Wingdings" panose="05000000000000000000" pitchFamily="2" charset="2"/>
              </a:rPr>
              <a:t> MgCl</a:t>
            </a:r>
            <a:r>
              <a:rPr lang="en-AU" sz="3200" b="1" baseline="-25000" dirty="0" smtClean="0">
                <a:sym typeface="Wingdings" panose="05000000000000000000" pitchFamily="2" charset="2"/>
              </a:rPr>
              <a:t>2</a:t>
            </a:r>
            <a:r>
              <a:rPr lang="en-AU" sz="3200" b="1" dirty="0" smtClean="0">
                <a:sym typeface="Wingdings" panose="05000000000000000000" pitchFamily="2" charset="2"/>
              </a:rPr>
              <a:t> + H</a:t>
            </a:r>
            <a:r>
              <a:rPr lang="en-AU" sz="3200" b="1" baseline="-25000" dirty="0" smtClean="0">
                <a:sym typeface="Wingdings" panose="05000000000000000000" pitchFamily="2" charset="2"/>
              </a:rPr>
              <a:t>2</a:t>
            </a:r>
            <a:r>
              <a:rPr lang="en-AU" sz="3200" b="1" dirty="0" smtClean="0">
                <a:sym typeface="Wingdings" panose="05000000000000000000" pitchFamily="2" charset="2"/>
              </a:rPr>
              <a:t>		CuCO</a:t>
            </a:r>
            <a:r>
              <a:rPr lang="en-AU" sz="3200" b="1" baseline="-25000" dirty="0" smtClean="0">
                <a:sym typeface="Wingdings" panose="05000000000000000000" pitchFamily="2" charset="2"/>
              </a:rPr>
              <a:t>3</a:t>
            </a:r>
            <a:r>
              <a:rPr lang="en-AU" sz="3200" b="1" dirty="0" smtClean="0">
                <a:sym typeface="Wingdings" panose="05000000000000000000" pitchFamily="2" charset="2"/>
              </a:rPr>
              <a:t>  </a:t>
            </a:r>
            <a:r>
              <a:rPr lang="en-AU" sz="3200" b="1" dirty="0" err="1" smtClean="0">
                <a:sym typeface="Wingdings" panose="05000000000000000000" pitchFamily="2" charset="2"/>
              </a:rPr>
              <a:t>CuO</a:t>
            </a:r>
            <a:r>
              <a:rPr lang="en-AU" sz="3200" b="1" dirty="0" smtClean="0">
                <a:sym typeface="Wingdings" panose="05000000000000000000" pitchFamily="2" charset="2"/>
              </a:rPr>
              <a:t> + CO</a:t>
            </a:r>
            <a:r>
              <a:rPr lang="en-AU" sz="3200" b="1" baseline="-25000" dirty="0" smtClean="0">
                <a:sym typeface="Wingdings" panose="05000000000000000000" pitchFamily="2" charset="2"/>
              </a:rPr>
              <a:t>2</a:t>
            </a:r>
            <a:endParaRPr lang="en-AU" sz="32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t="25234" r="21474" b="39336"/>
          <a:stretch/>
        </p:blipFill>
        <p:spPr>
          <a:xfrm>
            <a:off x="3372560" y="2556730"/>
            <a:ext cx="4652323" cy="1019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117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>
          <a:xfrm>
            <a:off x="1910686" y="3501267"/>
            <a:ext cx="362921" cy="477054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TextBox 3"/>
          <p:cNvSpPr txBox="1"/>
          <p:nvPr/>
        </p:nvSpPr>
        <p:spPr>
          <a:xfrm>
            <a:off x="0" y="0"/>
            <a:ext cx="4023093" cy="584775"/>
          </a:xfrm>
          <a:prstGeom prst="homePlat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Concept Development</a:t>
            </a:r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/>
          </p:nvPr>
        </p:nvGraphicFramePr>
        <p:xfrm>
          <a:off x="9514800" y="68400"/>
          <a:ext cx="2605964" cy="10058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How can we make an</a:t>
                      </a:r>
                      <a:r>
                        <a:rPr lang="en-AU" baseline="0" dirty="0" smtClean="0"/>
                        <a:t> equation balanced?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6" name="Content Placeholder 2">
            <a:extLst>
              <a:ext uri="{FF2B5EF4-FFF2-40B4-BE49-F238E27FC236}">
                <a16:creationId xmlns:a16="http://schemas.microsoft.com/office/drawing/2014/main" xmlns="" id="{7F92BBE8-C137-474F-972A-B52681EB26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584775"/>
            <a:ext cx="9514800" cy="50063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b="1" dirty="0" smtClean="0"/>
              <a:t>Balancing Formula Equations</a:t>
            </a:r>
          </a:p>
          <a:p>
            <a:r>
              <a:rPr lang="en-AU" dirty="0" smtClean="0"/>
              <a:t>To balance an equation a number is written before a chemical formula.</a:t>
            </a:r>
          </a:p>
          <a:p>
            <a:r>
              <a:rPr lang="en-AU" dirty="0" smtClean="0"/>
              <a:t>This is called a coefficient.</a:t>
            </a:r>
          </a:p>
          <a:p>
            <a:r>
              <a:rPr lang="en-AU" dirty="0" smtClean="0"/>
              <a:t>The coefficient shows how much of each substance is needed.</a:t>
            </a:r>
          </a:p>
          <a:p>
            <a:pPr marL="0" indent="0">
              <a:buNone/>
            </a:pPr>
            <a:endParaRPr lang="en-AU" dirty="0" smtClean="0"/>
          </a:p>
          <a:p>
            <a:pPr marL="0" indent="0">
              <a:buNone/>
            </a:pPr>
            <a:r>
              <a:rPr lang="en-AU" dirty="0" smtClean="0"/>
              <a:t>		</a:t>
            </a:r>
            <a:r>
              <a:rPr lang="en-AU" b="1" dirty="0" smtClean="0"/>
              <a:t> 2 </a:t>
            </a:r>
            <a:r>
              <a:rPr lang="en-AU" dirty="0" err="1" smtClean="0"/>
              <a:t>HCl</a:t>
            </a:r>
            <a:r>
              <a:rPr lang="en-AU" dirty="0" smtClean="0"/>
              <a:t> </a:t>
            </a:r>
            <a:r>
              <a:rPr lang="en-AU" dirty="0"/>
              <a:t>+ Mg </a:t>
            </a:r>
            <a:r>
              <a:rPr lang="en-AU" dirty="0">
                <a:sym typeface="Wingdings" panose="05000000000000000000" pitchFamily="2" charset="2"/>
              </a:rPr>
              <a:t> MgCl</a:t>
            </a:r>
            <a:r>
              <a:rPr lang="en-AU" baseline="-25000" dirty="0">
                <a:sym typeface="Wingdings" panose="05000000000000000000" pitchFamily="2" charset="2"/>
              </a:rPr>
              <a:t>2</a:t>
            </a:r>
            <a:r>
              <a:rPr lang="en-AU" dirty="0">
                <a:sym typeface="Wingdings" panose="05000000000000000000" pitchFamily="2" charset="2"/>
              </a:rPr>
              <a:t> + H</a:t>
            </a:r>
            <a:r>
              <a:rPr lang="en-AU" baseline="-25000" dirty="0">
                <a:sym typeface="Wingdings" panose="05000000000000000000" pitchFamily="2" charset="2"/>
              </a:rPr>
              <a:t>2 </a:t>
            </a:r>
            <a:endParaRPr lang="en-AU" dirty="0" smtClean="0"/>
          </a:p>
          <a:p>
            <a:r>
              <a:rPr lang="en-AU" dirty="0" smtClean="0"/>
              <a:t>The coefficient in front </a:t>
            </a:r>
            <a:r>
              <a:rPr lang="en-AU" dirty="0"/>
              <a:t>of </a:t>
            </a:r>
            <a:r>
              <a:rPr lang="en-AU" dirty="0" err="1" smtClean="0"/>
              <a:t>HCl</a:t>
            </a:r>
            <a:r>
              <a:rPr lang="en-AU" dirty="0" smtClean="0"/>
              <a:t> means there are 2 </a:t>
            </a:r>
            <a:r>
              <a:rPr lang="en-AU" dirty="0" err="1" smtClean="0"/>
              <a:t>HCl</a:t>
            </a:r>
            <a:r>
              <a:rPr lang="en-AU" dirty="0" smtClean="0"/>
              <a:t> molecules for each magnesium atom.</a:t>
            </a:r>
          </a:p>
          <a:p>
            <a:endParaRPr lang="en-AU" dirty="0" smtClean="0"/>
          </a:p>
          <a:p>
            <a:pPr marL="0" indent="0">
              <a:buNone/>
            </a:pPr>
            <a:endParaRPr lang="en-AU" dirty="0" smtClean="0"/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/>
          </p:nvPr>
        </p:nvGraphicFramePr>
        <p:xfrm>
          <a:off x="9514800" y="1325864"/>
          <a:ext cx="2605964" cy="10058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AU" dirty="0"/>
                        <a:t>CFU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What does a coefficient</a:t>
                      </a:r>
                      <a:r>
                        <a:rPr lang="en-AU" baseline="0" dirty="0" smtClean="0"/>
                        <a:t> show?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2" name="Rectangle 1"/>
          <p:cNvSpPr/>
          <p:nvPr/>
        </p:nvSpPr>
        <p:spPr>
          <a:xfrm>
            <a:off x="6020844" y="5255428"/>
            <a:ext cx="304282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3200" b="1" dirty="0" smtClean="0">
                <a:sym typeface="Wingdings" panose="05000000000000000000" pitchFamily="2" charset="2"/>
              </a:rPr>
              <a:t>2H</a:t>
            </a:r>
            <a:r>
              <a:rPr lang="en-AU" sz="3200" b="1" baseline="-25000" dirty="0" smtClean="0">
                <a:sym typeface="Wingdings" panose="05000000000000000000" pitchFamily="2" charset="2"/>
              </a:rPr>
              <a:t>2 </a:t>
            </a:r>
            <a:r>
              <a:rPr lang="en-AU" sz="3200" b="1" dirty="0" smtClean="0">
                <a:sym typeface="Wingdings" panose="05000000000000000000" pitchFamily="2" charset="2"/>
              </a:rPr>
              <a:t>+ O</a:t>
            </a:r>
            <a:r>
              <a:rPr lang="en-AU" sz="3200" b="1" baseline="-25000" dirty="0" smtClean="0">
                <a:sym typeface="Wingdings" panose="05000000000000000000" pitchFamily="2" charset="2"/>
              </a:rPr>
              <a:t>2</a:t>
            </a:r>
            <a:r>
              <a:rPr lang="en-AU" sz="3200" b="1" dirty="0" smtClean="0">
                <a:sym typeface="Wingdings" panose="05000000000000000000" pitchFamily="2" charset="2"/>
              </a:rPr>
              <a:t>  2H</a:t>
            </a:r>
            <a:r>
              <a:rPr lang="en-AU" sz="3200" b="1" baseline="-25000" dirty="0" smtClean="0">
                <a:sym typeface="Wingdings" panose="05000000000000000000" pitchFamily="2" charset="2"/>
              </a:rPr>
              <a:t>2</a:t>
            </a:r>
            <a:r>
              <a:rPr lang="en-AU" sz="3200" b="1" dirty="0" smtClean="0">
                <a:sym typeface="Wingdings" panose="05000000000000000000" pitchFamily="2" charset="2"/>
              </a:rPr>
              <a:t>O</a:t>
            </a:r>
            <a:endParaRPr lang="en-AU" sz="3200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/>
          </p:nvPr>
        </p:nvGraphicFramePr>
        <p:xfrm>
          <a:off x="9514800" y="2583328"/>
          <a:ext cx="2605964" cy="18288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AU" dirty="0"/>
                        <a:t>CFU </a:t>
                      </a:r>
                      <a:r>
                        <a:rPr lang="en-AU" dirty="0" smtClean="0"/>
                        <a:t>3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Rewrite the equation at the bottom</a:t>
                      </a:r>
                      <a:r>
                        <a:rPr lang="en-AU" baseline="0" dirty="0" smtClean="0"/>
                        <a:t> of the slide.  Put a circle around the coefficients and a box around the subscripts.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27553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6" grpId="0" uiExpand="1" build="p"/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4023093" cy="584775"/>
          </a:xfrm>
          <a:prstGeom prst="homePlat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Concept Development</a:t>
            </a:r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8486507"/>
              </p:ext>
            </p:extLst>
          </p:nvPr>
        </p:nvGraphicFramePr>
        <p:xfrm>
          <a:off x="9514800" y="68400"/>
          <a:ext cx="2605964" cy="10058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What does a coefficient</a:t>
                      </a:r>
                      <a:r>
                        <a:rPr lang="en-AU" baseline="0" dirty="0" smtClean="0"/>
                        <a:t> do?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6" name="Content Placeholder 2">
            <a:extLst>
              <a:ext uri="{FF2B5EF4-FFF2-40B4-BE49-F238E27FC236}">
                <a16:creationId xmlns:a16="http://schemas.microsoft.com/office/drawing/2014/main" xmlns="" id="{7F92BBE8-C137-474F-972A-B52681EB26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584776"/>
            <a:ext cx="9448800" cy="496304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b="1" dirty="0" smtClean="0"/>
              <a:t>Balancing Formula Equations</a:t>
            </a:r>
          </a:p>
          <a:p>
            <a:r>
              <a:rPr lang="en-AU" dirty="0" smtClean="0"/>
              <a:t>The coefficient </a:t>
            </a:r>
            <a:r>
              <a:rPr lang="en-AU" b="1" dirty="0" smtClean="0"/>
              <a:t>multiplies</a:t>
            </a:r>
            <a:r>
              <a:rPr lang="en-AU" dirty="0" smtClean="0"/>
              <a:t> all the atoms in the substance by that number.</a:t>
            </a:r>
          </a:p>
          <a:p>
            <a:pPr marL="0" indent="0">
              <a:buNone/>
            </a:pPr>
            <a:r>
              <a:rPr lang="en-AU" b="1" dirty="0" smtClean="0"/>
              <a:t>		2HCl </a:t>
            </a:r>
            <a:r>
              <a:rPr lang="en-AU" b="1" dirty="0"/>
              <a:t>+ Mg </a:t>
            </a:r>
            <a:r>
              <a:rPr lang="en-AU" b="1" dirty="0">
                <a:sym typeface="Wingdings" panose="05000000000000000000" pitchFamily="2" charset="2"/>
              </a:rPr>
              <a:t> MgCl</a:t>
            </a:r>
            <a:r>
              <a:rPr lang="en-AU" b="1" baseline="-25000" dirty="0">
                <a:sym typeface="Wingdings" panose="05000000000000000000" pitchFamily="2" charset="2"/>
              </a:rPr>
              <a:t>2</a:t>
            </a:r>
            <a:r>
              <a:rPr lang="en-AU" b="1" dirty="0">
                <a:sym typeface="Wingdings" panose="05000000000000000000" pitchFamily="2" charset="2"/>
              </a:rPr>
              <a:t> + </a:t>
            </a:r>
            <a:r>
              <a:rPr lang="en-AU" b="1" dirty="0" smtClean="0">
                <a:sym typeface="Wingdings" panose="05000000000000000000" pitchFamily="2" charset="2"/>
              </a:rPr>
              <a:t>H</a:t>
            </a:r>
            <a:r>
              <a:rPr lang="en-AU" b="1" baseline="-25000" dirty="0" smtClean="0">
                <a:sym typeface="Wingdings" panose="05000000000000000000" pitchFamily="2" charset="2"/>
              </a:rPr>
              <a:t>2</a:t>
            </a:r>
          </a:p>
          <a:p>
            <a:r>
              <a:rPr lang="en-AU" dirty="0"/>
              <a:t>T</a:t>
            </a:r>
            <a:r>
              <a:rPr lang="en-AU" dirty="0" smtClean="0"/>
              <a:t>he </a:t>
            </a:r>
            <a:r>
              <a:rPr lang="en-AU" dirty="0"/>
              <a:t>2 in front of the </a:t>
            </a:r>
            <a:r>
              <a:rPr lang="en-AU" dirty="0" err="1"/>
              <a:t>HCl</a:t>
            </a:r>
            <a:r>
              <a:rPr lang="en-AU" dirty="0"/>
              <a:t> means there are now 2 hydrogen atoms and 2 chlorine atoms on the reactants side of the equation.</a:t>
            </a:r>
          </a:p>
          <a:p>
            <a:endParaRPr lang="en-AU" dirty="0" smtClean="0"/>
          </a:p>
          <a:p>
            <a:pPr marL="0" indent="0">
              <a:buNone/>
            </a:pPr>
            <a:endParaRPr lang="en-AU" dirty="0" smtClean="0"/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1614572"/>
              </p:ext>
            </p:extLst>
          </p:nvPr>
        </p:nvGraphicFramePr>
        <p:xfrm>
          <a:off x="9514800" y="1325864"/>
          <a:ext cx="2605964" cy="155448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AU" dirty="0"/>
                        <a:t>CFU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How many atoms of hydrogen are on the right </a:t>
                      </a:r>
                      <a:r>
                        <a:rPr lang="en-AU" baseline="0" dirty="0" smtClean="0"/>
                        <a:t>side of the equation below?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2" name="Rectangle 1"/>
          <p:cNvSpPr/>
          <p:nvPr/>
        </p:nvSpPr>
        <p:spPr>
          <a:xfrm>
            <a:off x="9077943" y="4796466"/>
            <a:ext cx="304282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3200" b="1" dirty="0" smtClean="0">
                <a:sym typeface="Wingdings" panose="05000000000000000000" pitchFamily="2" charset="2"/>
              </a:rPr>
              <a:t>2H</a:t>
            </a:r>
            <a:r>
              <a:rPr lang="en-AU" sz="3200" b="1" baseline="-25000" dirty="0" smtClean="0">
                <a:sym typeface="Wingdings" panose="05000000000000000000" pitchFamily="2" charset="2"/>
              </a:rPr>
              <a:t>2 </a:t>
            </a:r>
            <a:r>
              <a:rPr lang="en-AU" sz="3200" b="1" dirty="0" smtClean="0">
                <a:sym typeface="Wingdings" panose="05000000000000000000" pitchFamily="2" charset="2"/>
              </a:rPr>
              <a:t>+ O</a:t>
            </a:r>
            <a:r>
              <a:rPr lang="en-AU" sz="3200" b="1" baseline="-25000" dirty="0" smtClean="0">
                <a:sym typeface="Wingdings" panose="05000000000000000000" pitchFamily="2" charset="2"/>
              </a:rPr>
              <a:t>2</a:t>
            </a:r>
            <a:r>
              <a:rPr lang="en-AU" sz="3200" b="1" dirty="0" smtClean="0">
                <a:sym typeface="Wingdings" panose="05000000000000000000" pitchFamily="2" charset="2"/>
              </a:rPr>
              <a:t>  2H</a:t>
            </a:r>
            <a:r>
              <a:rPr lang="en-AU" sz="3200" b="1" baseline="-25000" dirty="0" smtClean="0">
                <a:sym typeface="Wingdings" panose="05000000000000000000" pitchFamily="2" charset="2"/>
              </a:rPr>
              <a:t>2</a:t>
            </a:r>
            <a:r>
              <a:rPr lang="en-AU" sz="3200" b="1" dirty="0" smtClean="0">
                <a:sym typeface="Wingdings" panose="05000000000000000000" pitchFamily="2" charset="2"/>
              </a:rPr>
              <a:t>O</a:t>
            </a:r>
            <a:endParaRPr lang="en-AU" sz="3200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7821140"/>
              </p:ext>
            </p:extLst>
          </p:nvPr>
        </p:nvGraphicFramePr>
        <p:xfrm>
          <a:off x="9514800" y="3131968"/>
          <a:ext cx="2605964" cy="155448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AU" dirty="0"/>
                        <a:t>CFU </a:t>
                      </a:r>
                      <a:r>
                        <a:rPr lang="en-AU" dirty="0" smtClean="0"/>
                        <a:t>4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How many atoms of oxygen are on the right </a:t>
                      </a:r>
                      <a:r>
                        <a:rPr lang="en-AU" baseline="0" dirty="0" smtClean="0"/>
                        <a:t>side of the equation below?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89465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04F14E88-7A93-4A7E-9244-D91EF9A68B1E}"/>
              </a:ext>
            </a:extLst>
          </p:cNvPr>
          <p:cNvSpPr/>
          <p:nvPr/>
        </p:nvSpPr>
        <p:spPr>
          <a:xfrm>
            <a:off x="11081" y="562972"/>
            <a:ext cx="12086708" cy="292283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TextBox 3"/>
          <p:cNvSpPr txBox="1"/>
          <p:nvPr/>
        </p:nvSpPr>
        <p:spPr>
          <a:xfrm>
            <a:off x="0" y="0"/>
            <a:ext cx="6366229" cy="584775"/>
          </a:xfrm>
          <a:prstGeom prst="homePlat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Skill Development / Guided Practice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2925870" y="4809171"/>
            <a:ext cx="1137318" cy="477054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xmlns="" id="{CAC93B76-DCD2-4989-881C-3845FF0C22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586064"/>
            <a:ext cx="12142124" cy="29982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b="1" dirty="0" smtClean="0"/>
              <a:t>Balancing Formula Equations</a:t>
            </a:r>
            <a:endParaRPr lang="en-AU" b="1" dirty="0"/>
          </a:p>
          <a:p>
            <a:pPr marL="514350" indent="-514350">
              <a:buFont typeface="+mj-lt"/>
              <a:buAutoNum type="arabicPeriod"/>
            </a:pPr>
            <a:r>
              <a:rPr lang="en-AU" sz="2500" dirty="0" smtClean="0"/>
              <a:t>List the number of each type of element on both sides of the equation.</a:t>
            </a:r>
          </a:p>
          <a:p>
            <a:pPr marL="514350" indent="-514350">
              <a:buFont typeface="+mj-lt"/>
              <a:buAutoNum type="arabicPeriod"/>
            </a:pPr>
            <a:r>
              <a:rPr lang="en-AU" sz="2500" dirty="0" smtClean="0"/>
              <a:t>Choose an element that has unequal numbers</a:t>
            </a:r>
          </a:p>
          <a:p>
            <a:pPr marL="514350" indent="-514350">
              <a:buFont typeface="+mj-lt"/>
              <a:buAutoNum type="arabicPeriod"/>
            </a:pPr>
            <a:r>
              <a:rPr lang="en-AU" sz="2500" dirty="0" smtClean="0"/>
              <a:t>Add coefficients to make them equal and adjust the numbers of elements in the list.</a:t>
            </a:r>
          </a:p>
          <a:p>
            <a:pPr marL="514350" indent="-514350">
              <a:buFont typeface="+mj-lt"/>
              <a:buAutoNum type="arabicPeriod"/>
            </a:pPr>
            <a:r>
              <a:rPr lang="en-AU" sz="2500" dirty="0" smtClean="0"/>
              <a:t>Choose another element that has unequal numbers, add coefficients and adjust the list.</a:t>
            </a:r>
          </a:p>
          <a:p>
            <a:pPr marL="514350" indent="-514350">
              <a:buFont typeface="+mj-lt"/>
              <a:buAutoNum type="arabicPeriod"/>
            </a:pPr>
            <a:r>
              <a:rPr lang="en-AU" sz="2500" dirty="0" smtClean="0"/>
              <a:t>Continue until </a:t>
            </a:r>
            <a:r>
              <a:rPr lang="en-AU" sz="2500" dirty="0" smtClean="0"/>
              <a:t>all elements have equal numbers.</a:t>
            </a:r>
            <a:endParaRPr lang="en-AU" sz="2500" dirty="0"/>
          </a:p>
        </p:txBody>
      </p:sp>
      <p:sp>
        <p:nvSpPr>
          <p:cNvPr id="15" name="TextBox 14"/>
          <p:cNvSpPr txBox="1"/>
          <p:nvPr/>
        </p:nvSpPr>
        <p:spPr>
          <a:xfrm>
            <a:off x="1702305" y="3727574"/>
            <a:ext cx="511332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 smtClean="0"/>
              <a:t>Copper + Oxygen </a:t>
            </a:r>
            <a:r>
              <a:rPr lang="en-AU" sz="2800" dirty="0" smtClean="0">
                <a:sym typeface="Wingdings" panose="05000000000000000000" pitchFamily="2" charset="2"/>
              </a:rPr>
              <a:t> Copper oxide</a:t>
            </a:r>
          </a:p>
          <a:p>
            <a:r>
              <a:rPr lang="en-AU" sz="2800" dirty="0" smtClean="0">
                <a:sym typeface="Wingdings" panose="05000000000000000000" pitchFamily="2" charset="2"/>
              </a:rPr>
              <a:t> 	 Cu   +   O</a:t>
            </a:r>
            <a:r>
              <a:rPr lang="en-AU" sz="2800" baseline="-25000" dirty="0" smtClean="0">
                <a:sym typeface="Wingdings" panose="05000000000000000000" pitchFamily="2" charset="2"/>
              </a:rPr>
              <a:t>2</a:t>
            </a:r>
            <a:r>
              <a:rPr lang="en-AU" sz="2800" dirty="0" smtClean="0">
                <a:sym typeface="Wingdings" panose="05000000000000000000" pitchFamily="2" charset="2"/>
              </a:rPr>
              <a:t>      </a:t>
            </a:r>
            <a:r>
              <a:rPr lang="en-AU" sz="2800" dirty="0" err="1" smtClean="0">
                <a:sym typeface="Wingdings" panose="05000000000000000000" pitchFamily="2" charset="2"/>
              </a:rPr>
              <a:t>CuO</a:t>
            </a:r>
            <a:endParaRPr lang="en-AU" sz="2800" dirty="0"/>
          </a:p>
        </p:txBody>
      </p:sp>
      <p:sp>
        <p:nvSpPr>
          <p:cNvPr id="5" name="Rounded Rectangle 4"/>
          <p:cNvSpPr/>
          <p:nvPr/>
        </p:nvSpPr>
        <p:spPr>
          <a:xfrm>
            <a:off x="2917866" y="5294112"/>
            <a:ext cx="1026336" cy="477054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" name="TextBox 11"/>
          <p:cNvSpPr txBox="1"/>
          <p:nvPr/>
        </p:nvSpPr>
        <p:spPr>
          <a:xfrm>
            <a:off x="2951986" y="4824946"/>
            <a:ext cx="111120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 smtClean="0">
                <a:sym typeface="Wingdings" panose="05000000000000000000" pitchFamily="2" charset="2"/>
              </a:rPr>
              <a:t>Cu = 1</a:t>
            </a:r>
          </a:p>
          <a:p>
            <a:r>
              <a:rPr lang="en-AU" sz="2800" dirty="0" smtClean="0">
                <a:sym typeface="Wingdings" panose="05000000000000000000" pitchFamily="2" charset="2"/>
              </a:rPr>
              <a:t>O = 2</a:t>
            </a:r>
            <a:endParaRPr lang="en-AU" sz="2800" dirty="0"/>
          </a:p>
        </p:txBody>
      </p:sp>
      <p:sp>
        <p:nvSpPr>
          <p:cNvPr id="24" name="Rounded Rectangle 23"/>
          <p:cNvSpPr/>
          <p:nvPr/>
        </p:nvSpPr>
        <p:spPr>
          <a:xfrm>
            <a:off x="4855601" y="4803249"/>
            <a:ext cx="1399994" cy="477054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9" name="Rounded Rectangle 18"/>
          <p:cNvSpPr/>
          <p:nvPr/>
        </p:nvSpPr>
        <p:spPr>
          <a:xfrm>
            <a:off x="4855601" y="5300936"/>
            <a:ext cx="1026336" cy="477054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4" name="TextBox 13"/>
          <p:cNvSpPr txBox="1"/>
          <p:nvPr/>
        </p:nvSpPr>
        <p:spPr>
          <a:xfrm>
            <a:off x="4855601" y="4823883"/>
            <a:ext cx="109036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 smtClean="0">
                <a:sym typeface="Wingdings" panose="05000000000000000000" pitchFamily="2" charset="2"/>
              </a:rPr>
              <a:t>Cu = 1</a:t>
            </a:r>
          </a:p>
          <a:p>
            <a:r>
              <a:rPr lang="en-AU" sz="2800" dirty="0" smtClean="0">
                <a:sym typeface="Wingdings" panose="05000000000000000000" pitchFamily="2" charset="2"/>
              </a:rPr>
              <a:t>O = 1</a:t>
            </a:r>
            <a:endParaRPr lang="en-AU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4671897" y="4158461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 smtClean="0">
                <a:solidFill>
                  <a:schemeClr val="accent4"/>
                </a:solidFill>
              </a:rPr>
              <a:t>2</a:t>
            </a:r>
            <a:endParaRPr lang="en-AU" sz="2800" dirty="0">
              <a:solidFill>
                <a:schemeClr val="accent4"/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5486399" y="5385925"/>
            <a:ext cx="232012" cy="307075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5647250" y="4951366"/>
            <a:ext cx="232012" cy="307075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5862071" y="524794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 smtClean="0"/>
              <a:t>2</a:t>
            </a:r>
            <a:endParaRPr lang="en-AU" sz="2800" dirty="0"/>
          </a:p>
        </p:txBody>
      </p:sp>
      <p:sp>
        <p:nvSpPr>
          <p:cNvPr id="22" name="TextBox 21"/>
          <p:cNvSpPr txBox="1"/>
          <p:nvPr/>
        </p:nvSpPr>
        <p:spPr>
          <a:xfrm>
            <a:off x="5888187" y="4823883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 smtClean="0"/>
              <a:t>2</a:t>
            </a:r>
            <a:endParaRPr lang="en-AU" sz="2800" dirty="0"/>
          </a:p>
        </p:txBody>
      </p:sp>
      <p:sp>
        <p:nvSpPr>
          <p:cNvPr id="25" name="TextBox 24"/>
          <p:cNvSpPr txBox="1"/>
          <p:nvPr/>
        </p:nvSpPr>
        <p:spPr>
          <a:xfrm>
            <a:off x="2433912" y="4158461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 smtClean="0">
                <a:solidFill>
                  <a:schemeClr val="accent4"/>
                </a:solidFill>
              </a:rPr>
              <a:t>2</a:t>
            </a:r>
            <a:endParaRPr lang="en-AU" sz="2800" dirty="0">
              <a:solidFill>
                <a:schemeClr val="accent4"/>
              </a:solidFill>
            </a:endParaRPr>
          </a:p>
        </p:txBody>
      </p:sp>
      <p:cxnSp>
        <p:nvCxnSpPr>
          <p:cNvPr id="26" name="Straight Connector 25"/>
          <p:cNvCxnSpPr/>
          <p:nvPr/>
        </p:nvCxnSpPr>
        <p:spPr>
          <a:xfrm flipV="1">
            <a:off x="3762141" y="4917887"/>
            <a:ext cx="232012" cy="307075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4003078" y="4790404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 smtClean="0"/>
              <a:t>2</a:t>
            </a:r>
            <a:endParaRPr lang="en-AU" sz="2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7139" y="4204627"/>
            <a:ext cx="5200650" cy="197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995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3" grpId="1" animBg="1"/>
      <p:bldP spid="13" grpId="0" uiExpand="1" build="p"/>
      <p:bldP spid="15" grpId="0"/>
      <p:bldP spid="5" grpId="0" animBg="1"/>
      <p:bldP spid="5" grpId="1" animBg="1"/>
      <p:bldP spid="12" grpId="0"/>
      <p:bldP spid="24" grpId="0" animBg="1"/>
      <p:bldP spid="24" grpId="1" animBg="1"/>
      <p:bldP spid="19" grpId="0" animBg="1"/>
      <p:bldP spid="19" grpId="1" animBg="1"/>
      <p:bldP spid="14" grpId="0"/>
      <p:bldP spid="7" grpId="0"/>
      <p:bldP spid="21" grpId="0"/>
      <p:bldP spid="22" grpId="0"/>
      <p:bldP spid="25" grpId="0"/>
      <p:bldP spid="2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04F14E88-7A93-4A7E-9244-D91EF9A68B1E}"/>
              </a:ext>
            </a:extLst>
          </p:cNvPr>
          <p:cNvSpPr/>
          <p:nvPr/>
        </p:nvSpPr>
        <p:spPr>
          <a:xfrm>
            <a:off x="11081" y="562972"/>
            <a:ext cx="12086708" cy="292283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TextBox 3"/>
          <p:cNvSpPr txBox="1"/>
          <p:nvPr/>
        </p:nvSpPr>
        <p:spPr>
          <a:xfrm>
            <a:off x="0" y="0"/>
            <a:ext cx="6366229" cy="584775"/>
          </a:xfrm>
          <a:prstGeom prst="homePlat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Skill Development / Guided Practice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xmlns="" id="{CAC93B76-DCD2-4989-881C-3845FF0C22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586064"/>
            <a:ext cx="12142124" cy="29982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b="1" dirty="0" smtClean="0"/>
              <a:t>Balancing Formula Equations</a:t>
            </a:r>
            <a:endParaRPr lang="en-AU" b="1" dirty="0"/>
          </a:p>
          <a:p>
            <a:pPr marL="514350" indent="-514350">
              <a:buFont typeface="+mj-lt"/>
              <a:buAutoNum type="arabicPeriod"/>
            </a:pPr>
            <a:r>
              <a:rPr lang="en-AU" sz="2500" dirty="0" smtClean="0"/>
              <a:t>List the number of each type of element on both sides of the equation.</a:t>
            </a:r>
          </a:p>
          <a:p>
            <a:pPr marL="514350" indent="-514350">
              <a:buFont typeface="+mj-lt"/>
              <a:buAutoNum type="arabicPeriod"/>
            </a:pPr>
            <a:r>
              <a:rPr lang="en-AU" sz="2500" dirty="0" smtClean="0"/>
              <a:t>Choose an element that has unequal numbers</a:t>
            </a:r>
          </a:p>
          <a:p>
            <a:pPr marL="514350" indent="-514350">
              <a:buFont typeface="+mj-lt"/>
              <a:buAutoNum type="arabicPeriod"/>
            </a:pPr>
            <a:r>
              <a:rPr lang="en-AU" sz="2500" dirty="0" smtClean="0"/>
              <a:t>Add coefficients to make them equal and adjust the numbers of elements in the list.</a:t>
            </a:r>
          </a:p>
          <a:p>
            <a:pPr marL="514350" indent="-514350">
              <a:buFont typeface="+mj-lt"/>
              <a:buAutoNum type="arabicPeriod"/>
            </a:pPr>
            <a:r>
              <a:rPr lang="en-AU" sz="2500" dirty="0" smtClean="0"/>
              <a:t>Choose another element that has unequal numbers, add coefficients and adjust the list.</a:t>
            </a:r>
          </a:p>
          <a:p>
            <a:pPr marL="514350" indent="-514350">
              <a:buFont typeface="+mj-lt"/>
              <a:buAutoNum type="arabicPeriod"/>
            </a:pPr>
            <a:r>
              <a:rPr lang="en-AU" sz="2500" dirty="0" smtClean="0"/>
              <a:t>Continue until </a:t>
            </a:r>
            <a:r>
              <a:rPr lang="en-AU" sz="2500" dirty="0" smtClean="0"/>
              <a:t>all elements have equal numbers.</a:t>
            </a:r>
            <a:endParaRPr lang="en-AU" sz="2500" dirty="0"/>
          </a:p>
        </p:txBody>
      </p:sp>
      <p:sp>
        <p:nvSpPr>
          <p:cNvPr id="15" name="TextBox 14"/>
          <p:cNvSpPr txBox="1"/>
          <p:nvPr/>
        </p:nvSpPr>
        <p:spPr>
          <a:xfrm>
            <a:off x="132810" y="3727574"/>
            <a:ext cx="777597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 smtClean="0"/>
              <a:t>Hydrochloric acid + Zinc </a:t>
            </a:r>
            <a:r>
              <a:rPr lang="en-AU" sz="2800" dirty="0" smtClean="0">
                <a:sym typeface="Wingdings" panose="05000000000000000000" pitchFamily="2" charset="2"/>
              </a:rPr>
              <a:t> Zinc chloride + Hydrogen</a:t>
            </a:r>
          </a:p>
          <a:p>
            <a:r>
              <a:rPr lang="en-AU" sz="2800" dirty="0" smtClean="0">
                <a:sym typeface="Wingdings" panose="05000000000000000000" pitchFamily="2" charset="2"/>
              </a:rPr>
              <a:t> 		</a:t>
            </a:r>
            <a:r>
              <a:rPr lang="en-AU" sz="2800" dirty="0" err="1" smtClean="0">
                <a:sym typeface="Wingdings" panose="05000000000000000000" pitchFamily="2" charset="2"/>
              </a:rPr>
              <a:t>HCl</a:t>
            </a:r>
            <a:r>
              <a:rPr lang="en-AU" sz="2800" dirty="0" smtClean="0">
                <a:sym typeface="Wingdings" panose="05000000000000000000" pitchFamily="2" charset="2"/>
              </a:rPr>
              <a:t>   +   Zn      ZnCl</a:t>
            </a:r>
            <a:r>
              <a:rPr lang="en-AU" sz="2800" baseline="-25000" dirty="0" smtClean="0">
                <a:sym typeface="Wingdings" panose="05000000000000000000" pitchFamily="2" charset="2"/>
              </a:rPr>
              <a:t>2</a:t>
            </a:r>
            <a:r>
              <a:rPr lang="en-AU" sz="2800" dirty="0" smtClean="0">
                <a:sym typeface="Wingdings" panose="05000000000000000000" pitchFamily="2" charset="2"/>
              </a:rPr>
              <a:t> + H</a:t>
            </a:r>
            <a:r>
              <a:rPr lang="en-AU" sz="2800" baseline="-25000" dirty="0" smtClean="0">
                <a:sym typeface="Wingdings" panose="05000000000000000000" pitchFamily="2" charset="2"/>
              </a:rPr>
              <a:t>2</a:t>
            </a:r>
            <a:endParaRPr lang="en-AU" sz="2800" dirty="0"/>
          </a:p>
        </p:txBody>
      </p:sp>
      <p:sp>
        <p:nvSpPr>
          <p:cNvPr id="5" name="Rounded Rectangle 4"/>
          <p:cNvSpPr/>
          <p:nvPr/>
        </p:nvSpPr>
        <p:spPr>
          <a:xfrm>
            <a:off x="2364923" y="4870049"/>
            <a:ext cx="1026336" cy="477054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" name="TextBox 11"/>
          <p:cNvSpPr txBox="1"/>
          <p:nvPr/>
        </p:nvSpPr>
        <p:spPr>
          <a:xfrm>
            <a:off x="2412891" y="4824946"/>
            <a:ext cx="1067921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>
                <a:sym typeface="Wingdings" panose="05000000000000000000" pitchFamily="2" charset="2"/>
              </a:rPr>
              <a:t>H</a:t>
            </a:r>
            <a:r>
              <a:rPr lang="en-AU" sz="2800" dirty="0" smtClean="0">
                <a:sym typeface="Wingdings" panose="05000000000000000000" pitchFamily="2" charset="2"/>
              </a:rPr>
              <a:t> = 1</a:t>
            </a:r>
          </a:p>
          <a:p>
            <a:r>
              <a:rPr lang="en-AU" sz="2800" dirty="0" smtClean="0">
                <a:sym typeface="Wingdings" panose="05000000000000000000" pitchFamily="2" charset="2"/>
              </a:rPr>
              <a:t>Cl = 1</a:t>
            </a:r>
          </a:p>
          <a:p>
            <a:r>
              <a:rPr lang="en-AU" sz="2800" dirty="0" smtClean="0">
                <a:sym typeface="Wingdings" panose="05000000000000000000" pitchFamily="2" charset="2"/>
              </a:rPr>
              <a:t>Zn = 1</a:t>
            </a:r>
            <a:endParaRPr lang="en-AU" sz="2800" dirty="0"/>
          </a:p>
        </p:txBody>
      </p:sp>
      <p:sp>
        <p:nvSpPr>
          <p:cNvPr id="19" name="Rounded Rectangle 18"/>
          <p:cNvSpPr/>
          <p:nvPr/>
        </p:nvSpPr>
        <p:spPr>
          <a:xfrm>
            <a:off x="4302658" y="4876873"/>
            <a:ext cx="1026336" cy="477054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4" name="TextBox 13"/>
          <p:cNvSpPr txBox="1"/>
          <p:nvPr/>
        </p:nvSpPr>
        <p:spPr>
          <a:xfrm>
            <a:off x="4316506" y="4823883"/>
            <a:ext cx="1067921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>
                <a:sym typeface="Wingdings" panose="05000000000000000000" pitchFamily="2" charset="2"/>
              </a:rPr>
              <a:t>H = </a:t>
            </a:r>
            <a:r>
              <a:rPr lang="en-AU" sz="2800" dirty="0" smtClean="0">
                <a:sym typeface="Wingdings" panose="05000000000000000000" pitchFamily="2" charset="2"/>
              </a:rPr>
              <a:t>2</a:t>
            </a:r>
            <a:endParaRPr lang="en-AU" sz="2800" dirty="0">
              <a:sym typeface="Wingdings" panose="05000000000000000000" pitchFamily="2" charset="2"/>
            </a:endParaRPr>
          </a:p>
          <a:p>
            <a:r>
              <a:rPr lang="en-AU" sz="2800" dirty="0">
                <a:sym typeface="Wingdings" panose="05000000000000000000" pitchFamily="2" charset="2"/>
              </a:rPr>
              <a:t>Cl = </a:t>
            </a:r>
            <a:r>
              <a:rPr lang="en-AU" sz="2800" dirty="0" smtClean="0">
                <a:sym typeface="Wingdings" panose="05000000000000000000" pitchFamily="2" charset="2"/>
              </a:rPr>
              <a:t>2</a:t>
            </a:r>
            <a:endParaRPr lang="en-AU" sz="2800" dirty="0">
              <a:sym typeface="Wingdings" panose="05000000000000000000" pitchFamily="2" charset="2"/>
            </a:endParaRPr>
          </a:p>
          <a:p>
            <a:r>
              <a:rPr lang="en-AU" sz="2800" dirty="0" smtClean="0">
                <a:sym typeface="Wingdings" panose="05000000000000000000" pitchFamily="2" charset="2"/>
              </a:rPr>
              <a:t>Zn = </a:t>
            </a:r>
            <a:r>
              <a:rPr lang="en-AU" sz="2800" dirty="0">
                <a:sym typeface="Wingdings" panose="05000000000000000000" pitchFamily="2" charset="2"/>
              </a:rPr>
              <a:t>1</a:t>
            </a:r>
            <a:endParaRPr lang="en-AU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1726039" y="4158461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 smtClean="0">
                <a:solidFill>
                  <a:schemeClr val="accent4"/>
                </a:solidFill>
              </a:rPr>
              <a:t>2</a:t>
            </a:r>
            <a:endParaRPr lang="en-AU" sz="2800" dirty="0">
              <a:solidFill>
                <a:schemeClr val="accent4"/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3076508" y="5376505"/>
            <a:ext cx="232012" cy="307075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3056299" y="4961862"/>
            <a:ext cx="232012" cy="307075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 flipH="1">
            <a:off x="3439227" y="5247946"/>
            <a:ext cx="21908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 smtClean="0"/>
              <a:t>2</a:t>
            </a:r>
            <a:endParaRPr lang="en-AU" sz="2800" dirty="0"/>
          </a:p>
        </p:txBody>
      </p:sp>
      <p:sp>
        <p:nvSpPr>
          <p:cNvPr id="22" name="TextBox 21"/>
          <p:cNvSpPr txBox="1"/>
          <p:nvPr/>
        </p:nvSpPr>
        <p:spPr>
          <a:xfrm flipH="1">
            <a:off x="3465343" y="4823883"/>
            <a:ext cx="21908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 smtClean="0"/>
              <a:t>2</a:t>
            </a:r>
            <a:endParaRPr lang="en-AU" sz="2800" dirty="0"/>
          </a:p>
        </p:txBody>
      </p:sp>
      <p:grpSp>
        <p:nvGrpSpPr>
          <p:cNvPr id="8" name="Group 7"/>
          <p:cNvGrpSpPr/>
          <p:nvPr/>
        </p:nvGrpSpPr>
        <p:grpSpPr>
          <a:xfrm>
            <a:off x="6235590" y="4782185"/>
            <a:ext cx="5394695" cy="1143483"/>
            <a:chOff x="7802603" y="3971916"/>
            <a:chExt cx="5394695" cy="1143483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2"/>
            <a:srcRect l="5485" t="43898" r="79949" b="34189"/>
            <a:stretch/>
          </p:blipFill>
          <p:spPr>
            <a:xfrm>
              <a:off x="7802603" y="3975810"/>
              <a:ext cx="1010022" cy="1139589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 rotWithShape="1">
            <a:blip r:embed="rId2"/>
            <a:srcRect l="28416" t="43898" r="6143" b="34189"/>
            <a:stretch/>
          </p:blipFill>
          <p:spPr>
            <a:xfrm>
              <a:off x="8659503" y="3971916"/>
              <a:ext cx="4537795" cy="11395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0016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uiExpand="1" build="p"/>
      <p:bldP spid="15" grpId="0"/>
      <p:bldP spid="5" grpId="0" uiExpand="1" animBg="1"/>
      <p:bldP spid="5" grpId="1" uiExpand="1" animBg="1"/>
      <p:bldP spid="12" grpId="0" uiExpand="1"/>
      <p:bldP spid="19" grpId="0" uiExpand="1" animBg="1"/>
      <p:bldP spid="19" grpId="1" uiExpand="1" animBg="1"/>
      <p:bldP spid="14" grpId="0" uiExpand="1"/>
      <p:bldP spid="7" grpId="0" uiExpand="1"/>
      <p:bldP spid="21" grpId="0" uiExpand="1"/>
      <p:bldP spid="22" grpId="0" uiExpan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04F14E88-7A93-4A7E-9244-D91EF9A68B1E}"/>
              </a:ext>
            </a:extLst>
          </p:cNvPr>
          <p:cNvSpPr/>
          <p:nvPr/>
        </p:nvSpPr>
        <p:spPr>
          <a:xfrm>
            <a:off x="11081" y="562972"/>
            <a:ext cx="12086708" cy="292283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TextBox 3"/>
          <p:cNvSpPr txBox="1"/>
          <p:nvPr/>
        </p:nvSpPr>
        <p:spPr>
          <a:xfrm>
            <a:off x="0" y="0"/>
            <a:ext cx="6366229" cy="584775"/>
          </a:xfrm>
          <a:prstGeom prst="homePlat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Skill Development / Guided Practice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2925870" y="5286842"/>
            <a:ext cx="1018332" cy="477054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xmlns="" id="{CAC93B76-DCD2-4989-881C-3845FF0C22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586064"/>
            <a:ext cx="12142124" cy="29982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b="1" dirty="0" smtClean="0"/>
              <a:t>Balancing Formula Equations</a:t>
            </a:r>
            <a:endParaRPr lang="en-AU" b="1" dirty="0"/>
          </a:p>
          <a:p>
            <a:pPr marL="514350" indent="-514350">
              <a:buFont typeface="+mj-lt"/>
              <a:buAutoNum type="arabicPeriod"/>
            </a:pPr>
            <a:r>
              <a:rPr lang="en-AU" sz="2500" dirty="0" smtClean="0"/>
              <a:t>List the number of each type of element on both sides of the equation.</a:t>
            </a:r>
          </a:p>
          <a:p>
            <a:pPr marL="514350" indent="-514350">
              <a:buFont typeface="+mj-lt"/>
              <a:buAutoNum type="arabicPeriod"/>
            </a:pPr>
            <a:r>
              <a:rPr lang="en-AU" sz="2500" dirty="0" smtClean="0"/>
              <a:t>Choose an element that has unequal numbers</a:t>
            </a:r>
          </a:p>
          <a:p>
            <a:pPr marL="514350" indent="-514350">
              <a:buFont typeface="+mj-lt"/>
              <a:buAutoNum type="arabicPeriod"/>
            </a:pPr>
            <a:r>
              <a:rPr lang="en-AU" sz="2500" dirty="0" smtClean="0"/>
              <a:t>Add coefficients to make them equal and adjust the numbers of elements in the list.</a:t>
            </a:r>
          </a:p>
          <a:p>
            <a:pPr marL="514350" indent="-514350">
              <a:buFont typeface="+mj-lt"/>
              <a:buAutoNum type="arabicPeriod"/>
            </a:pPr>
            <a:r>
              <a:rPr lang="en-AU" sz="2500" dirty="0" smtClean="0"/>
              <a:t>Choose another element that has unequal numbers, add coefficients and adjust the list.</a:t>
            </a:r>
          </a:p>
          <a:p>
            <a:pPr marL="514350" indent="-514350">
              <a:buFont typeface="+mj-lt"/>
              <a:buAutoNum type="arabicPeriod"/>
            </a:pPr>
            <a:r>
              <a:rPr lang="en-AU" sz="2500" dirty="0" smtClean="0"/>
              <a:t>Continue until </a:t>
            </a:r>
            <a:r>
              <a:rPr lang="en-AU" sz="2500" dirty="0" smtClean="0"/>
              <a:t>all elements have equal numbers.</a:t>
            </a:r>
            <a:endParaRPr lang="en-AU" sz="2500" dirty="0"/>
          </a:p>
        </p:txBody>
      </p:sp>
      <p:sp>
        <p:nvSpPr>
          <p:cNvPr id="15" name="TextBox 14"/>
          <p:cNvSpPr txBox="1"/>
          <p:nvPr/>
        </p:nvSpPr>
        <p:spPr>
          <a:xfrm>
            <a:off x="1702305" y="3727574"/>
            <a:ext cx="442890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 smtClean="0"/>
              <a:t>Oxygen + Hydrogen </a:t>
            </a:r>
            <a:r>
              <a:rPr lang="en-AU" sz="2800" dirty="0" smtClean="0">
                <a:sym typeface="Wingdings" panose="05000000000000000000" pitchFamily="2" charset="2"/>
              </a:rPr>
              <a:t> Water</a:t>
            </a:r>
          </a:p>
          <a:p>
            <a:r>
              <a:rPr lang="en-AU" sz="2800" dirty="0" smtClean="0">
                <a:sym typeface="Wingdings" panose="05000000000000000000" pitchFamily="2" charset="2"/>
              </a:rPr>
              <a:t> 	 O</a:t>
            </a:r>
            <a:r>
              <a:rPr lang="en-AU" sz="2800" baseline="-25000" dirty="0" smtClean="0">
                <a:sym typeface="Wingdings" panose="05000000000000000000" pitchFamily="2" charset="2"/>
              </a:rPr>
              <a:t>2</a:t>
            </a:r>
            <a:r>
              <a:rPr lang="en-AU" sz="2800" dirty="0" smtClean="0">
                <a:sym typeface="Wingdings" panose="05000000000000000000" pitchFamily="2" charset="2"/>
              </a:rPr>
              <a:t>  +    H</a:t>
            </a:r>
            <a:r>
              <a:rPr lang="en-AU" sz="2800" baseline="-25000" dirty="0" smtClean="0">
                <a:sym typeface="Wingdings" panose="05000000000000000000" pitchFamily="2" charset="2"/>
              </a:rPr>
              <a:t>2</a:t>
            </a:r>
            <a:r>
              <a:rPr lang="en-AU" sz="2800" dirty="0" smtClean="0">
                <a:sym typeface="Wingdings" panose="05000000000000000000" pitchFamily="2" charset="2"/>
              </a:rPr>
              <a:t>      H</a:t>
            </a:r>
            <a:r>
              <a:rPr lang="en-AU" sz="2800" baseline="-25000" dirty="0" smtClean="0">
                <a:sym typeface="Wingdings" panose="05000000000000000000" pitchFamily="2" charset="2"/>
              </a:rPr>
              <a:t>2</a:t>
            </a:r>
            <a:r>
              <a:rPr lang="en-AU" sz="2800" dirty="0" smtClean="0">
                <a:sym typeface="Wingdings" panose="05000000000000000000" pitchFamily="2" charset="2"/>
              </a:rPr>
              <a:t>O</a:t>
            </a:r>
            <a:endParaRPr lang="en-AU" sz="2800" dirty="0"/>
          </a:p>
        </p:txBody>
      </p:sp>
      <p:sp>
        <p:nvSpPr>
          <p:cNvPr id="5" name="Rounded Rectangle 4"/>
          <p:cNvSpPr/>
          <p:nvPr/>
        </p:nvSpPr>
        <p:spPr>
          <a:xfrm>
            <a:off x="2925870" y="4803848"/>
            <a:ext cx="1026336" cy="477054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" name="TextBox 11"/>
          <p:cNvSpPr txBox="1"/>
          <p:nvPr/>
        </p:nvSpPr>
        <p:spPr>
          <a:xfrm>
            <a:off x="2951986" y="4824946"/>
            <a:ext cx="94769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>
                <a:sym typeface="Wingdings" panose="05000000000000000000" pitchFamily="2" charset="2"/>
              </a:rPr>
              <a:t>O</a:t>
            </a:r>
            <a:r>
              <a:rPr lang="en-AU" sz="2800" dirty="0" smtClean="0">
                <a:sym typeface="Wingdings" panose="05000000000000000000" pitchFamily="2" charset="2"/>
              </a:rPr>
              <a:t> = 2</a:t>
            </a:r>
          </a:p>
          <a:p>
            <a:r>
              <a:rPr lang="en-AU" sz="2800" dirty="0">
                <a:sym typeface="Wingdings" panose="05000000000000000000" pitchFamily="2" charset="2"/>
              </a:rPr>
              <a:t>H</a:t>
            </a:r>
            <a:r>
              <a:rPr lang="en-AU" sz="2800" dirty="0" smtClean="0">
                <a:sym typeface="Wingdings" panose="05000000000000000000" pitchFamily="2" charset="2"/>
              </a:rPr>
              <a:t> = 2</a:t>
            </a:r>
            <a:endParaRPr lang="en-AU" sz="2800" dirty="0"/>
          </a:p>
        </p:txBody>
      </p:sp>
      <p:sp>
        <p:nvSpPr>
          <p:cNvPr id="24" name="Rounded Rectangle 23"/>
          <p:cNvSpPr/>
          <p:nvPr/>
        </p:nvSpPr>
        <p:spPr>
          <a:xfrm>
            <a:off x="4855600" y="5286842"/>
            <a:ext cx="1432653" cy="477054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9" name="Rounded Rectangle 18"/>
          <p:cNvSpPr/>
          <p:nvPr/>
        </p:nvSpPr>
        <p:spPr>
          <a:xfrm>
            <a:off x="4855601" y="4809788"/>
            <a:ext cx="1026336" cy="477054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4" name="TextBox 13"/>
          <p:cNvSpPr txBox="1"/>
          <p:nvPr/>
        </p:nvSpPr>
        <p:spPr>
          <a:xfrm>
            <a:off x="4855601" y="4823883"/>
            <a:ext cx="94769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 smtClean="0">
                <a:sym typeface="Wingdings" panose="05000000000000000000" pitchFamily="2" charset="2"/>
              </a:rPr>
              <a:t>O = 1</a:t>
            </a:r>
          </a:p>
          <a:p>
            <a:r>
              <a:rPr lang="en-AU" sz="2800" dirty="0">
                <a:sym typeface="Wingdings" panose="05000000000000000000" pitchFamily="2" charset="2"/>
              </a:rPr>
              <a:t>H</a:t>
            </a:r>
            <a:r>
              <a:rPr lang="en-AU" sz="2800" dirty="0" smtClean="0">
                <a:sym typeface="Wingdings" panose="05000000000000000000" pitchFamily="2" charset="2"/>
              </a:rPr>
              <a:t> = </a:t>
            </a:r>
            <a:r>
              <a:rPr lang="en-AU" sz="2800" dirty="0">
                <a:sym typeface="Wingdings" panose="05000000000000000000" pitchFamily="2" charset="2"/>
              </a:rPr>
              <a:t>2</a:t>
            </a:r>
            <a:endParaRPr lang="en-AU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4671897" y="4158461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 smtClean="0">
                <a:solidFill>
                  <a:schemeClr val="accent4"/>
                </a:solidFill>
              </a:rPr>
              <a:t>2</a:t>
            </a:r>
            <a:endParaRPr lang="en-AU" sz="2800" dirty="0">
              <a:solidFill>
                <a:schemeClr val="accent4"/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5486399" y="5385925"/>
            <a:ext cx="232012" cy="307075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5484254" y="4927815"/>
            <a:ext cx="232012" cy="307075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5862071" y="524794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/>
              <a:t>4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920846" y="4790582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 smtClean="0"/>
              <a:t>2</a:t>
            </a:r>
            <a:endParaRPr lang="en-AU" sz="2800" dirty="0"/>
          </a:p>
        </p:txBody>
      </p:sp>
      <p:sp>
        <p:nvSpPr>
          <p:cNvPr id="25" name="TextBox 24"/>
          <p:cNvSpPr txBox="1"/>
          <p:nvPr/>
        </p:nvSpPr>
        <p:spPr>
          <a:xfrm>
            <a:off x="3532273" y="4154517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 smtClean="0">
                <a:solidFill>
                  <a:schemeClr val="accent4"/>
                </a:solidFill>
              </a:rPr>
              <a:t>2</a:t>
            </a:r>
            <a:endParaRPr lang="en-AU" sz="2800" dirty="0">
              <a:solidFill>
                <a:schemeClr val="accent4"/>
              </a:solidFill>
            </a:endParaRPr>
          </a:p>
        </p:txBody>
      </p:sp>
      <p:cxnSp>
        <p:nvCxnSpPr>
          <p:cNvPr id="26" name="Straight Connector 25"/>
          <p:cNvCxnSpPr/>
          <p:nvPr/>
        </p:nvCxnSpPr>
        <p:spPr>
          <a:xfrm flipV="1">
            <a:off x="3581050" y="5371831"/>
            <a:ext cx="232012" cy="307075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3938590" y="5263758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/>
              <a:t>4</a:t>
            </a:r>
          </a:p>
        </p:txBody>
      </p:sp>
      <p:pic>
        <p:nvPicPr>
          <p:cNvPr id="1026" name="Picture 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0828" y="3838923"/>
            <a:ext cx="3461329" cy="2595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2951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uiExpand="1" animBg="1"/>
      <p:bldP spid="23" grpId="1" uiExpand="1" animBg="1"/>
      <p:bldP spid="13" grpId="0" uiExpand="1" build="p"/>
      <p:bldP spid="15" grpId="0"/>
      <p:bldP spid="5" grpId="0" uiExpand="1" animBg="1"/>
      <p:bldP spid="5" grpId="1" uiExpand="1" animBg="1"/>
      <p:bldP spid="12" grpId="0" uiExpand="1"/>
      <p:bldP spid="24" grpId="0" uiExpand="1" animBg="1"/>
      <p:bldP spid="24" grpId="1" uiExpand="1" animBg="1"/>
      <p:bldP spid="19" grpId="0" uiExpand="1" animBg="1"/>
      <p:bldP spid="19" grpId="1" uiExpand="1" animBg="1"/>
      <p:bldP spid="14" grpId="0" uiExpand="1"/>
      <p:bldP spid="7" grpId="0" uiExpand="1"/>
      <p:bldP spid="21" grpId="0" uiExpand="1"/>
      <p:bldP spid="22" grpId="0" uiExpand="1"/>
      <p:bldP spid="25" grpId="0" uiExpand="1"/>
      <p:bldP spid="27" grpId="0" uiExpan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04F14E88-7A93-4A7E-9244-D91EF9A68B1E}"/>
              </a:ext>
            </a:extLst>
          </p:cNvPr>
          <p:cNvSpPr/>
          <p:nvPr/>
        </p:nvSpPr>
        <p:spPr>
          <a:xfrm>
            <a:off x="11081" y="562972"/>
            <a:ext cx="12086708" cy="292283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TextBox 3"/>
          <p:cNvSpPr txBox="1"/>
          <p:nvPr/>
        </p:nvSpPr>
        <p:spPr>
          <a:xfrm>
            <a:off x="0" y="0"/>
            <a:ext cx="6366229" cy="584775"/>
          </a:xfrm>
          <a:prstGeom prst="homePlat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Skill Development / Guided Practice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2379990" y="5777106"/>
            <a:ext cx="1018332" cy="477054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xmlns="" id="{CAC93B76-DCD2-4989-881C-3845FF0C22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586064"/>
            <a:ext cx="12142124" cy="29982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b="1" dirty="0" smtClean="0"/>
              <a:t>Balancing Formula Equations</a:t>
            </a:r>
            <a:endParaRPr lang="en-AU" b="1" dirty="0"/>
          </a:p>
          <a:p>
            <a:pPr marL="514350" indent="-514350">
              <a:buFont typeface="+mj-lt"/>
              <a:buAutoNum type="arabicPeriod"/>
            </a:pPr>
            <a:r>
              <a:rPr lang="en-AU" sz="2500" dirty="0" smtClean="0"/>
              <a:t>List the number of each type of element on both sides of the equation.</a:t>
            </a:r>
          </a:p>
          <a:p>
            <a:pPr marL="514350" indent="-514350">
              <a:buFont typeface="+mj-lt"/>
              <a:buAutoNum type="arabicPeriod"/>
            </a:pPr>
            <a:r>
              <a:rPr lang="en-AU" sz="2500" dirty="0" smtClean="0"/>
              <a:t>Choose an element that has unequal numbers</a:t>
            </a:r>
          </a:p>
          <a:p>
            <a:pPr marL="514350" indent="-514350">
              <a:buFont typeface="+mj-lt"/>
              <a:buAutoNum type="arabicPeriod"/>
            </a:pPr>
            <a:r>
              <a:rPr lang="en-AU" sz="2500" dirty="0" smtClean="0"/>
              <a:t>Add coefficients to make them equal and adjust the numbers of elements in the list.</a:t>
            </a:r>
          </a:p>
          <a:p>
            <a:pPr marL="514350" indent="-514350">
              <a:buFont typeface="+mj-lt"/>
              <a:buAutoNum type="arabicPeriod"/>
            </a:pPr>
            <a:r>
              <a:rPr lang="en-AU" sz="2500" dirty="0" smtClean="0"/>
              <a:t>Choose another element that has unequal numbers, add coefficients and adjust the list.</a:t>
            </a:r>
          </a:p>
          <a:p>
            <a:pPr marL="514350" indent="-514350">
              <a:buFont typeface="+mj-lt"/>
              <a:buAutoNum type="arabicPeriod"/>
            </a:pPr>
            <a:r>
              <a:rPr lang="en-AU" sz="2500" dirty="0" smtClean="0"/>
              <a:t>Continue </a:t>
            </a:r>
            <a:r>
              <a:rPr lang="en-AU" sz="2500" dirty="0" smtClean="0"/>
              <a:t>until </a:t>
            </a:r>
            <a:r>
              <a:rPr lang="en-AU" sz="2500" dirty="0" smtClean="0"/>
              <a:t>all elements have equal numbers.</a:t>
            </a:r>
            <a:endParaRPr lang="en-AU" sz="2500" dirty="0"/>
          </a:p>
        </p:txBody>
      </p:sp>
      <p:sp>
        <p:nvSpPr>
          <p:cNvPr id="15" name="TextBox 14"/>
          <p:cNvSpPr txBox="1"/>
          <p:nvPr/>
        </p:nvSpPr>
        <p:spPr>
          <a:xfrm>
            <a:off x="1170041" y="3727574"/>
            <a:ext cx="688553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 smtClean="0"/>
              <a:t>Methane + Oxygen </a:t>
            </a:r>
            <a:r>
              <a:rPr lang="en-AU" sz="2800" dirty="0" smtClean="0">
                <a:sym typeface="Wingdings" panose="05000000000000000000" pitchFamily="2" charset="2"/>
              </a:rPr>
              <a:t> Carbon dioxide + Water</a:t>
            </a:r>
          </a:p>
          <a:p>
            <a:r>
              <a:rPr lang="en-AU" sz="2800" dirty="0" smtClean="0">
                <a:sym typeface="Wingdings" panose="05000000000000000000" pitchFamily="2" charset="2"/>
              </a:rPr>
              <a:t> 	</a:t>
            </a:r>
            <a:r>
              <a:rPr lang="en-AU" sz="2800" dirty="0">
                <a:sym typeface="Wingdings" panose="05000000000000000000" pitchFamily="2" charset="2"/>
              </a:rPr>
              <a:t> </a:t>
            </a:r>
            <a:r>
              <a:rPr lang="en-AU" sz="2800" dirty="0" smtClean="0">
                <a:sym typeface="Wingdings" panose="05000000000000000000" pitchFamily="2" charset="2"/>
              </a:rPr>
              <a:t> CH</a:t>
            </a:r>
            <a:r>
              <a:rPr lang="en-AU" sz="2800" baseline="-25000" dirty="0">
                <a:sym typeface="Wingdings" panose="05000000000000000000" pitchFamily="2" charset="2"/>
              </a:rPr>
              <a:t>4</a:t>
            </a:r>
            <a:r>
              <a:rPr lang="en-AU" sz="2800" dirty="0" smtClean="0">
                <a:sym typeface="Wingdings" panose="05000000000000000000" pitchFamily="2" charset="2"/>
              </a:rPr>
              <a:t>   +    O</a:t>
            </a:r>
            <a:r>
              <a:rPr lang="en-AU" sz="2800" baseline="-25000" dirty="0" smtClean="0">
                <a:sym typeface="Wingdings" panose="05000000000000000000" pitchFamily="2" charset="2"/>
              </a:rPr>
              <a:t>2</a:t>
            </a:r>
            <a:r>
              <a:rPr lang="en-AU" sz="2800" dirty="0" smtClean="0">
                <a:sym typeface="Wingdings" panose="05000000000000000000" pitchFamily="2" charset="2"/>
              </a:rPr>
              <a:t>      CO</a:t>
            </a:r>
            <a:r>
              <a:rPr lang="en-AU" sz="2800" baseline="-25000" dirty="0" smtClean="0">
                <a:sym typeface="Wingdings" panose="05000000000000000000" pitchFamily="2" charset="2"/>
              </a:rPr>
              <a:t>2 </a:t>
            </a:r>
            <a:r>
              <a:rPr lang="en-AU" sz="2800" dirty="0" smtClean="0">
                <a:sym typeface="Wingdings" panose="05000000000000000000" pitchFamily="2" charset="2"/>
              </a:rPr>
              <a:t>  +   H</a:t>
            </a:r>
            <a:r>
              <a:rPr lang="en-AU" sz="2800" baseline="-25000" dirty="0" smtClean="0">
                <a:sym typeface="Wingdings" panose="05000000000000000000" pitchFamily="2" charset="2"/>
              </a:rPr>
              <a:t>2</a:t>
            </a:r>
            <a:r>
              <a:rPr lang="en-AU" sz="2800" dirty="0" smtClean="0">
                <a:sym typeface="Wingdings" panose="05000000000000000000" pitchFamily="2" charset="2"/>
              </a:rPr>
              <a:t>O</a:t>
            </a:r>
            <a:endParaRPr lang="en-AU" sz="2800" dirty="0"/>
          </a:p>
        </p:txBody>
      </p:sp>
      <p:sp>
        <p:nvSpPr>
          <p:cNvPr id="5" name="Rounded Rectangle 4"/>
          <p:cNvSpPr/>
          <p:nvPr/>
        </p:nvSpPr>
        <p:spPr>
          <a:xfrm>
            <a:off x="2379990" y="5294112"/>
            <a:ext cx="1026336" cy="477054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" name="TextBox 11"/>
          <p:cNvSpPr txBox="1"/>
          <p:nvPr/>
        </p:nvSpPr>
        <p:spPr>
          <a:xfrm>
            <a:off x="2419722" y="4824946"/>
            <a:ext cx="94769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>
                <a:sym typeface="Wingdings" panose="05000000000000000000" pitchFamily="2" charset="2"/>
              </a:rPr>
              <a:t>C</a:t>
            </a:r>
            <a:r>
              <a:rPr lang="en-AU" sz="2800" dirty="0" smtClean="0">
                <a:sym typeface="Wingdings" panose="05000000000000000000" pitchFamily="2" charset="2"/>
              </a:rPr>
              <a:t> = </a:t>
            </a:r>
            <a:r>
              <a:rPr lang="en-AU" sz="2800" dirty="0">
                <a:sym typeface="Wingdings" panose="05000000000000000000" pitchFamily="2" charset="2"/>
              </a:rPr>
              <a:t>1</a:t>
            </a:r>
            <a:endParaRPr lang="en-AU" sz="2800" dirty="0" smtClean="0">
              <a:sym typeface="Wingdings" panose="05000000000000000000" pitchFamily="2" charset="2"/>
            </a:endParaRPr>
          </a:p>
          <a:p>
            <a:r>
              <a:rPr lang="en-AU" sz="2800" dirty="0">
                <a:sym typeface="Wingdings" panose="05000000000000000000" pitchFamily="2" charset="2"/>
              </a:rPr>
              <a:t>H</a:t>
            </a:r>
            <a:r>
              <a:rPr lang="en-AU" sz="2800" dirty="0" smtClean="0">
                <a:sym typeface="Wingdings" panose="05000000000000000000" pitchFamily="2" charset="2"/>
              </a:rPr>
              <a:t> = 4</a:t>
            </a:r>
          </a:p>
          <a:p>
            <a:r>
              <a:rPr lang="en-AU" sz="2800" dirty="0" smtClean="0">
                <a:sym typeface="Wingdings" panose="05000000000000000000" pitchFamily="2" charset="2"/>
              </a:rPr>
              <a:t>O = 2</a:t>
            </a:r>
            <a:endParaRPr lang="en-AU" sz="2800" dirty="0"/>
          </a:p>
        </p:txBody>
      </p:sp>
      <p:sp>
        <p:nvSpPr>
          <p:cNvPr id="24" name="Rounded Rectangle 23"/>
          <p:cNvSpPr/>
          <p:nvPr/>
        </p:nvSpPr>
        <p:spPr>
          <a:xfrm>
            <a:off x="4309720" y="5777106"/>
            <a:ext cx="1432653" cy="477054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9" name="Rounded Rectangle 18"/>
          <p:cNvSpPr/>
          <p:nvPr/>
        </p:nvSpPr>
        <p:spPr>
          <a:xfrm>
            <a:off x="4309721" y="5300052"/>
            <a:ext cx="1026336" cy="477054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4" name="TextBox 13"/>
          <p:cNvSpPr txBox="1"/>
          <p:nvPr/>
        </p:nvSpPr>
        <p:spPr>
          <a:xfrm>
            <a:off x="4323337" y="4823883"/>
            <a:ext cx="94769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>
                <a:sym typeface="Wingdings" panose="05000000000000000000" pitchFamily="2" charset="2"/>
              </a:rPr>
              <a:t>C</a:t>
            </a:r>
            <a:r>
              <a:rPr lang="en-AU" sz="2800" dirty="0" smtClean="0">
                <a:sym typeface="Wingdings" panose="05000000000000000000" pitchFamily="2" charset="2"/>
              </a:rPr>
              <a:t> = 1</a:t>
            </a:r>
          </a:p>
          <a:p>
            <a:r>
              <a:rPr lang="en-AU" sz="2800" dirty="0">
                <a:sym typeface="Wingdings" panose="05000000000000000000" pitchFamily="2" charset="2"/>
              </a:rPr>
              <a:t>H</a:t>
            </a:r>
            <a:r>
              <a:rPr lang="en-AU" sz="2800" dirty="0" smtClean="0">
                <a:sym typeface="Wingdings" panose="05000000000000000000" pitchFamily="2" charset="2"/>
              </a:rPr>
              <a:t> = 2</a:t>
            </a:r>
          </a:p>
          <a:p>
            <a:r>
              <a:rPr lang="en-AU" sz="2800" dirty="0" smtClean="0">
                <a:sym typeface="Wingdings" panose="05000000000000000000" pitchFamily="2" charset="2"/>
              </a:rPr>
              <a:t>O = 3</a:t>
            </a:r>
            <a:endParaRPr lang="en-AU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5703654" y="4158461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 smtClean="0">
                <a:solidFill>
                  <a:schemeClr val="accent4"/>
                </a:solidFill>
              </a:rPr>
              <a:t>2</a:t>
            </a:r>
            <a:endParaRPr lang="en-AU" sz="2800" dirty="0">
              <a:solidFill>
                <a:schemeClr val="accent4"/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4954135" y="5385925"/>
            <a:ext cx="232012" cy="307075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4952402" y="5814953"/>
            <a:ext cx="232012" cy="307075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5329807" y="524794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/>
              <a:t>4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336246" y="567636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/>
              <a:t>4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351728" y="4158461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 smtClean="0">
                <a:solidFill>
                  <a:schemeClr val="accent4"/>
                </a:solidFill>
              </a:rPr>
              <a:t>2</a:t>
            </a:r>
            <a:endParaRPr lang="en-AU" sz="2800" dirty="0">
              <a:solidFill>
                <a:schemeClr val="accent4"/>
              </a:solidFill>
            </a:endParaRPr>
          </a:p>
        </p:txBody>
      </p:sp>
      <p:cxnSp>
        <p:nvCxnSpPr>
          <p:cNvPr id="26" name="Straight Connector 25"/>
          <p:cNvCxnSpPr/>
          <p:nvPr/>
        </p:nvCxnSpPr>
        <p:spPr>
          <a:xfrm flipV="1">
            <a:off x="3034852" y="5814952"/>
            <a:ext cx="232012" cy="307075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3395197" y="573094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/>
              <a:t>4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18630" b="18824"/>
          <a:stretch/>
        </p:blipFill>
        <p:spPr>
          <a:xfrm>
            <a:off x="6878298" y="4446264"/>
            <a:ext cx="4762291" cy="1985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040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uiExpand="1" animBg="1"/>
      <p:bldP spid="23" grpId="1" uiExpand="1" animBg="1"/>
      <p:bldP spid="13" grpId="0" uiExpand="1" build="p"/>
      <p:bldP spid="15" grpId="0"/>
      <p:bldP spid="5" grpId="0" uiExpand="1" animBg="1"/>
      <p:bldP spid="5" grpId="1" uiExpand="1" animBg="1"/>
      <p:bldP spid="12" grpId="0" uiExpand="1"/>
      <p:bldP spid="24" grpId="0" uiExpand="1" animBg="1"/>
      <p:bldP spid="24" grpId="1" uiExpand="1" animBg="1"/>
      <p:bldP spid="19" grpId="0" uiExpand="1" animBg="1"/>
      <p:bldP spid="19" grpId="1" uiExpand="1" animBg="1"/>
      <p:bldP spid="14" grpId="0" uiExpand="1"/>
      <p:bldP spid="7" grpId="0" uiExpand="1"/>
      <p:bldP spid="21" grpId="0" uiExpand="1"/>
      <p:bldP spid="22" grpId="0" uiExpand="1"/>
      <p:bldP spid="25" grpId="0" uiExpand="1"/>
      <p:bldP spid="27" grpId="0" uiExpan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04F14E88-7A93-4A7E-9244-D91EF9A68B1E}"/>
              </a:ext>
            </a:extLst>
          </p:cNvPr>
          <p:cNvSpPr/>
          <p:nvPr/>
        </p:nvSpPr>
        <p:spPr>
          <a:xfrm>
            <a:off x="11081" y="562972"/>
            <a:ext cx="12086708" cy="292283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TextBox 3"/>
          <p:cNvSpPr txBox="1"/>
          <p:nvPr/>
        </p:nvSpPr>
        <p:spPr>
          <a:xfrm>
            <a:off x="0" y="0"/>
            <a:ext cx="6366229" cy="584775"/>
          </a:xfrm>
          <a:prstGeom prst="homePlat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Skill Development / Guided Practice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2393607" y="4814156"/>
            <a:ext cx="1018332" cy="477054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xmlns="" id="{CAC93B76-DCD2-4989-881C-3845FF0C22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586064"/>
            <a:ext cx="12142124" cy="29982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b="1" dirty="0" smtClean="0"/>
              <a:t>Balancing Formula Equations</a:t>
            </a:r>
            <a:endParaRPr lang="en-AU" b="1" dirty="0"/>
          </a:p>
          <a:p>
            <a:pPr marL="514350" indent="-514350">
              <a:buFont typeface="+mj-lt"/>
              <a:buAutoNum type="arabicPeriod"/>
            </a:pPr>
            <a:r>
              <a:rPr lang="en-AU" sz="2500" dirty="0" smtClean="0"/>
              <a:t>List the number of each type of element on both sides of the equation.</a:t>
            </a:r>
          </a:p>
          <a:p>
            <a:pPr marL="514350" indent="-514350">
              <a:buFont typeface="+mj-lt"/>
              <a:buAutoNum type="arabicPeriod"/>
            </a:pPr>
            <a:r>
              <a:rPr lang="en-AU" sz="2500" dirty="0" smtClean="0"/>
              <a:t>Choose an element that has unequal numbers</a:t>
            </a:r>
          </a:p>
          <a:p>
            <a:pPr marL="514350" indent="-514350">
              <a:buFont typeface="+mj-lt"/>
              <a:buAutoNum type="arabicPeriod"/>
            </a:pPr>
            <a:r>
              <a:rPr lang="en-AU" sz="2500" dirty="0" smtClean="0"/>
              <a:t>Add coefficients to make them equal and adjust the numbers of elements in the list.</a:t>
            </a:r>
          </a:p>
          <a:p>
            <a:pPr marL="514350" indent="-514350">
              <a:buFont typeface="+mj-lt"/>
              <a:buAutoNum type="arabicPeriod"/>
            </a:pPr>
            <a:r>
              <a:rPr lang="en-AU" sz="2500" dirty="0" smtClean="0"/>
              <a:t>Choose another element that has unequal numbers, add coefficients and adjust the list.</a:t>
            </a:r>
          </a:p>
          <a:p>
            <a:pPr marL="514350" indent="-514350">
              <a:buFont typeface="+mj-lt"/>
              <a:buAutoNum type="arabicPeriod"/>
            </a:pPr>
            <a:r>
              <a:rPr lang="en-AU" sz="2500" dirty="0" smtClean="0"/>
              <a:t>Continue until </a:t>
            </a:r>
            <a:r>
              <a:rPr lang="en-AU" sz="2500" dirty="0" smtClean="0"/>
              <a:t>all elements have equal numbers.</a:t>
            </a:r>
            <a:endParaRPr lang="en-AU" sz="2500" dirty="0"/>
          </a:p>
        </p:txBody>
      </p:sp>
      <p:sp>
        <p:nvSpPr>
          <p:cNvPr id="15" name="TextBox 14"/>
          <p:cNvSpPr txBox="1"/>
          <p:nvPr/>
        </p:nvSpPr>
        <p:spPr>
          <a:xfrm>
            <a:off x="1170041" y="3727574"/>
            <a:ext cx="672491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 smtClean="0"/>
              <a:t>Aluminium + Chlorine </a:t>
            </a:r>
            <a:r>
              <a:rPr lang="en-AU" sz="2800" dirty="0" smtClean="0">
                <a:sym typeface="Wingdings" panose="05000000000000000000" pitchFamily="2" charset="2"/>
              </a:rPr>
              <a:t> Aluminium chloride</a:t>
            </a:r>
          </a:p>
          <a:p>
            <a:r>
              <a:rPr lang="en-AU" sz="2800" dirty="0" smtClean="0">
                <a:sym typeface="Wingdings" panose="05000000000000000000" pitchFamily="2" charset="2"/>
              </a:rPr>
              <a:t> 	</a:t>
            </a:r>
            <a:r>
              <a:rPr lang="en-AU" sz="2800" dirty="0">
                <a:sym typeface="Wingdings" panose="05000000000000000000" pitchFamily="2" charset="2"/>
              </a:rPr>
              <a:t> </a:t>
            </a:r>
            <a:r>
              <a:rPr lang="en-AU" sz="2800" dirty="0" smtClean="0">
                <a:sym typeface="Wingdings" panose="05000000000000000000" pitchFamily="2" charset="2"/>
              </a:rPr>
              <a:t>        Al   +    Cl</a:t>
            </a:r>
            <a:r>
              <a:rPr lang="en-AU" sz="2800" baseline="-25000" dirty="0" smtClean="0">
                <a:sym typeface="Wingdings" panose="05000000000000000000" pitchFamily="2" charset="2"/>
              </a:rPr>
              <a:t>2</a:t>
            </a:r>
            <a:r>
              <a:rPr lang="en-AU" sz="2800" dirty="0" smtClean="0">
                <a:sym typeface="Wingdings" panose="05000000000000000000" pitchFamily="2" charset="2"/>
              </a:rPr>
              <a:t>      AlCl</a:t>
            </a:r>
            <a:r>
              <a:rPr lang="en-AU" sz="2800" baseline="-25000" dirty="0" smtClean="0">
                <a:sym typeface="Wingdings" panose="05000000000000000000" pitchFamily="2" charset="2"/>
              </a:rPr>
              <a:t>3</a:t>
            </a:r>
            <a:endParaRPr lang="en-AU" sz="2800" dirty="0"/>
          </a:p>
        </p:txBody>
      </p:sp>
      <p:sp>
        <p:nvSpPr>
          <p:cNvPr id="5" name="Rounded Rectangle 4"/>
          <p:cNvSpPr/>
          <p:nvPr/>
        </p:nvSpPr>
        <p:spPr>
          <a:xfrm>
            <a:off x="2379990" y="5294112"/>
            <a:ext cx="1026336" cy="477054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" name="TextBox 11"/>
          <p:cNvSpPr txBox="1"/>
          <p:nvPr/>
        </p:nvSpPr>
        <p:spPr>
          <a:xfrm>
            <a:off x="2419722" y="4824946"/>
            <a:ext cx="100059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 smtClean="0">
                <a:sym typeface="Wingdings" panose="05000000000000000000" pitchFamily="2" charset="2"/>
              </a:rPr>
              <a:t>Al = </a:t>
            </a:r>
            <a:r>
              <a:rPr lang="en-AU" sz="2800" dirty="0">
                <a:sym typeface="Wingdings" panose="05000000000000000000" pitchFamily="2" charset="2"/>
              </a:rPr>
              <a:t>1</a:t>
            </a:r>
            <a:endParaRPr lang="en-AU" sz="2800" dirty="0" smtClean="0">
              <a:sym typeface="Wingdings" panose="05000000000000000000" pitchFamily="2" charset="2"/>
            </a:endParaRPr>
          </a:p>
          <a:p>
            <a:r>
              <a:rPr lang="en-AU" sz="2800" dirty="0" smtClean="0">
                <a:sym typeface="Wingdings" panose="05000000000000000000" pitchFamily="2" charset="2"/>
              </a:rPr>
              <a:t>Cl = 2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4323337" y="4814156"/>
            <a:ext cx="1432653" cy="477054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9" name="Rounded Rectangle 18"/>
          <p:cNvSpPr/>
          <p:nvPr/>
        </p:nvSpPr>
        <p:spPr>
          <a:xfrm>
            <a:off x="4309721" y="5300052"/>
            <a:ext cx="1026336" cy="477054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4" name="TextBox 13"/>
          <p:cNvSpPr txBox="1"/>
          <p:nvPr/>
        </p:nvSpPr>
        <p:spPr>
          <a:xfrm>
            <a:off x="4323337" y="4823883"/>
            <a:ext cx="100059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 smtClean="0">
                <a:sym typeface="Wingdings" panose="05000000000000000000" pitchFamily="2" charset="2"/>
              </a:rPr>
              <a:t>Al = 1</a:t>
            </a:r>
          </a:p>
          <a:p>
            <a:r>
              <a:rPr lang="en-AU" sz="2800" dirty="0" smtClean="0">
                <a:sym typeface="Wingdings" panose="05000000000000000000" pitchFamily="2" charset="2"/>
              </a:rPr>
              <a:t>Cl = 3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842342" y="4149114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 smtClean="0">
                <a:solidFill>
                  <a:schemeClr val="accent4"/>
                </a:solidFill>
              </a:rPr>
              <a:t>2</a:t>
            </a:r>
            <a:endParaRPr lang="en-AU" sz="2800" dirty="0">
              <a:solidFill>
                <a:schemeClr val="accent4"/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4992125" y="4917900"/>
            <a:ext cx="232012" cy="307075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4990392" y="5346928"/>
            <a:ext cx="232012" cy="307075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5365307" y="482635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/>
              <a:t>2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371746" y="525477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 smtClean="0"/>
              <a:t>6</a:t>
            </a:r>
            <a:endParaRPr lang="en-AU" sz="2800" dirty="0"/>
          </a:p>
        </p:txBody>
      </p:sp>
      <p:sp>
        <p:nvSpPr>
          <p:cNvPr id="25" name="TextBox 24"/>
          <p:cNvSpPr txBox="1"/>
          <p:nvPr/>
        </p:nvSpPr>
        <p:spPr>
          <a:xfrm>
            <a:off x="2552611" y="4140773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 smtClean="0">
                <a:solidFill>
                  <a:schemeClr val="accent4"/>
                </a:solidFill>
              </a:rPr>
              <a:t>2</a:t>
            </a:r>
            <a:endParaRPr lang="en-AU" sz="2800" dirty="0">
              <a:solidFill>
                <a:schemeClr val="accent4"/>
              </a:solidFill>
            </a:endParaRPr>
          </a:p>
        </p:txBody>
      </p:sp>
      <p:cxnSp>
        <p:nvCxnSpPr>
          <p:cNvPr id="26" name="Straight Connector 25"/>
          <p:cNvCxnSpPr/>
          <p:nvPr/>
        </p:nvCxnSpPr>
        <p:spPr>
          <a:xfrm flipV="1">
            <a:off x="3096206" y="5362842"/>
            <a:ext cx="232012" cy="307075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3411938" y="525815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/>
              <a:t>6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3664086" y="4148099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>
                <a:solidFill>
                  <a:schemeClr val="accent4"/>
                </a:solidFill>
              </a:rPr>
              <a:t>3</a:t>
            </a:r>
          </a:p>
        </p:txBody>
      </p:sp>
      <p:cxnSp>
        <p:nvCxnSpPr>
          <p:cNvPr id="29" name="Straight Connector 28"/>
          <p:cNvCxnSpPr/>
          <p:nvPr/>
        </p:nvCxnSpPr>
        <p:spPr>
          <a:xfrm flipV="1">
            <a:off x="3125457" y="4938766"/>
            <a:ext cx="232012" cy="307075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3441189" y="483408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637060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uiExpand="1" animBg="1"/>
      <p:bldP spid="23" grpId="1" uiExpand="1" animBg="1"/>
      <p:bldP spid="13" grpId="0" uiExpand="1" build="p"/>
      <p:bldP spid="15" grpId="0"/>
      <p:bldP spid="5" grpId="0" uiExpand="1" animBg="1"/>
      <p:bldP spid="5" grpId="1" uiExpand="1" animBg="1"/>
      <p:bldP spid="12" grpId="0" uiExpand="1"/>
      <p:bldP spid="24" grpId="0" uiExpand="1" animBg="1"/>
      <p:bldP spid="24" grpId="1" uiExpand="1" animBg="1"/>
      <p:bldP spid="19" grpId="0" uiExpand="1" animBg="1"/>
      <p:bldP spid="19" grpId="1" uiExpand="1" animBg="1"/>
      <p:bldP spid="14" grpId="0" uiExpand="1"/>
      <p:bldP spid="7" grpId="0" uiExpand="1"/>
      <p:bldP spid="21" grpId="0" uiExpand="1"/>
      <p:bldP spid="22" grpId="0" uiExpand="1"/>
      <p:bldP spid="25" grpId="0" uiExpand="1"/>
      <p:bldP spid="27" grpId="0" uiExpand="1"/>
      <p:bldP spid="28" grpId="0"/>
      <p:bldP spid="3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0"/>
            <a:ext cx="2014888" cy="584775"/>
          </a:xfrm>
          <a:prstGeom prst="homePlat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Relevance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xmlns="" id="{8DE4CDE6-2979-4292-9E38-3C12910BF4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584774"/>
            <a:ext cx="11077128" cy="5347395"/>
          </a:xfrm>
        </p:spPr>
        <p:txBody>
          <a:bodyPr>
            <a:normAutofit/>
          </a:bodyPr>
          <a:lstStyle/>
          <a:p>
            <a:r>
              <a:rPr lang="en-AU" dirty="0" smtClean="0"/>
              <a:t>Knowing how mass is conserved in a chemical reaction is important in industries that produce chemicals for our use, or in objects that use chemical reactions to produce energy.</a:t>
            </a:r>
          </a:p>
          <a:p>
            <a:r>
              <a:rPr lang="en-AU" dirty="0" smtClean="0"/>
              <a:t>Using balanced equations to understanding the ratios of reactants to products helps manufacturers to minimise waste materials.</a:t>
            </a:r>
          </a:p>
          <a:p>
            <a:r>
              <a:rPr lang="en-AU" dirty="0" smtClean="0"/>
              <a:t>For example:</a:t>
            </a:r>
          </a:p>
          <a:p>
            <a:pPr lvl="1"/>
            <a:r>
              <a:rPr lang="en-AU" dirty="0" smtClean="0"/>
              <a:t>Producing chemicals, such as fertilisers and household cleaners</a:t>
            </a:r>
          </a:p>
          <a:p>
            <a:pPr lvl="1"/>
            <a:r>
              <a:rPr lang="en-AU" dirty="0" smtClean="0"/>
              <a:t>Chemical reactions in batteries to produce </a:t>
            </a:r>
            <a:r>
              <a:rPr lang="en-AU" dirty="0" smtClean="0"/>
              <a:t>energy</a:t>
            </a:r>
          </a:p>
          <a:p>
            <a:pPr lvl="1"/>
            <a:r>
              <a:rPr lang="en-AU" dirty="0" smtClean="0"/>
              <a:t>Chemical reactions in baking need the correct ratio of ingredients.</a:t>
            </a:r>
            <a:endParaRPr lang="en-AU" dirty="0" smtClean="0"/>
          </a:p>
          <a:p>
            <a:pPr lvl="1"/>
            <a:r>
              <a:rPr lang="en-AU" dirty="0" smtClean="0"/>
              <a:t>Optimising the ratio of fuel to oxygen in a car engine to make the engine more efficient</a:t>
            </a:r>
            <a:endParaRPr lang="en-AU" dirty="0"/>
          </a:p>
          <a:p>
            <a:pPr marL="0" indent="0">
              <a:buNone/>
            </a:pPr>
            <a:endParaRPr lang="en-AU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32753" r="32620"/>
          <a:stretch/>
        </p:blipFill>
        <p:spPr>
          <a:xfrm>
            <a:off x="10643659" y="1965278"/>
            <a:ext cx="866937" cy="250365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2067" y="4965627"/>
            <a:ext cx="2061460" cy="161861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1149" y="4768415"/>
            <a:ext cx="3578747" cy="2013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995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2311405" cy="584775"/>
          </a:xfrm>
          <a:prstGeom prst="homePlat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Skill Closure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3F084AA0-3EDF-46EF-9788-10988AA274BE}"/>
              </a:ext>
            </a:extLst>
          </p:cNvPr>
          <p:cNvSpPr txBox="1"/>
          <p:nvPr/>
        </p:nvSpPr>
        <p:spPr>
          <a:xfrm>
            <a:off x="-1" y="584775"/>
            <a:ext cx="116355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 smtClean="0"/>
              <a:t>What is the Law of Conservation of Mass?</a:t>
            </a:r>
            <a:endParaRPr lang="en-AU" sz="2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8961D502-E9AB-45C2-A365-8A28B89B2767}"/>
              </a:ext>
            </a:extLst>
          </p:cNvPr>
          <p:cNvSpPr txBox="1"/>
          <p:nvPr/>
        </p:nvSpPr>
        <p:spPr>
          <a:xfrm>
            <a:off x="-2" y="3474647"/>
            <a:ext cx="2311405" cy="584775"/>
          </a:xfrm>
          <a:prstGeom prst="homePlat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AU" sz="3200" dirty="0"/>
              <a:t>Skill Closure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1765DF93-15B6-43D3-8241-2EE6ACD035B1}"/>
              </a:ext>
            </a:extLst>
          </p:cNvPr>
          <p:cNvSpPr txBox="1"/>
          <p:nvPr/>
        </p:nvSpPr>
        <p:spPr>
          <a:xfrm>
            <a:off x="-2" y="4311158"/>
            <a:ext cx="1178287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 smtClean="0"/>
              <a:t>Balance the equation below.</a:t>
            </a:r>
          </a:p>
          <a:p>
            <a:endParaRPr lang="en-AU" sz="2800" dirty="0" smtClean="0"/>
          </a:p>
          <a:p>
            <a:r>
              <a:rPr lang="en-AU" sz="2800" dirty="0"/>
              <a:t>Aluminium + </a:t>
            </a:r>
            <a:r>
              <a:rPr lang="en-AU" sz="2800" dirty="0" smtClean="0"/>
              <a:t>Bromine </a:t>
            </a:r>
            <a:r>
              <a:rPr lang="en-AU" sz="2800" dirty="0" smtClean="0">
                <a:sym typeface="Wingdings" panose="05000000000000000000" pitchFamily="2" charset="2"/>
              </a:rPr>
              <a:t> </a:t>
            </a:r>
            <a:r>
              <a:rPr lang="en-AU" sz="2800" dirty="0">
                <a:sym typeface="Wingdings" panose="05000000000000000000" pitchFamily="2" charset="2"/>
              </a:rPr>
              <a:t>Aluminium </a:t>
            </a:r>
            <a:r>
              <a:rPr lang="en-AU" sz="2800" dirty="0" smtClean="0">
                <a:sym typeface="Wingdings" panose="05000000000000000000" pitchFamily="2" charset="2"/>
              </a:rPr>
              <a:t>bromide</a:t>
            </a:r>
            <a:endParaRPr lang="en-AU" sz="2800" dirty="0">
              <a:sym typeface="Wingdings" panose="05000000000000000000" pitchFamily="2" charset="2"/>
            </a:endParaRPr>
          </a:p>
          <a:p>
            <a:r>
              <a:rPr lang="en-AU" sz="2800" dirty="0">
                <a:sym typeface="Wingdings" panose="05000000000000000000" pitchFamily="2" charset="2"/>
              </a:rPr>
              <a:t> 	         Al   +    B</a:t>
            </a:r>
            <a:r>
              <a:rPr lang="en-AU" sz="2800" dirty="0" smtClean="0">
                <a:sym typeface="Wingdings" panose="05000000000000000000" pitchFamily="2" charset="2"/>
              </a:rPr>
              <a:t>r</a:t>
            </a:r>
            <a:r>
              <a:rPr lang="en-AU" sz="2800" baseline="-25000" dirty="0" smtClean="0">
                <a:sym typeface="Wingdings" panose="05000000000000000000" pitchFamily="2" charset="2"/>
              </a:rPr>
              <a:t>2</a:t>
            </a:r>
            <a:r>
              <a:rPr lang="en-AU" sz="2800" dirty="0" smtClean="0">
                <a:sym typeface="Wingdings" panose="05000000000000000000" pitchFamily="2" charset="2"/>
              </a:rPr>
              <a:t>  </a:t>
            </a:r>
            <a:r>
              <a:rPr lang="en-AU" sz="2800" dirty="0">
                <a:sym typeface="Wingdings" panose="05000000000000000000" pitchFamily="2" charset="2"/>
              </a:rPr>
              <a:t>    </a:t>
            </a:r>
            <a:r>
              <a:rPr lang="en-AU" sz="2800" dirty="0" smtClean="0">
                <a:sym typeface="Wingdings" panose="05000000000000000000" pitchFamily="2" charset="2"/>
              </a:rPr>
              <a:t>AlBr</a:t>
            </a:r>
            <a:r>
              <a:rPr lang="en-AU" sz="2800" baseline="-25000" dirty="0" smtClean="0">
                <a:sym typeface="Wingdings" panose="05000000000000000000" pitchFamily="2" charset="2"/>
              </a:rPr>
              <a:t>3</a:t>
            </a:r>
            <a:endParaRPr lang="en-AU" sz="28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9F077C87-7700-4FD4-8B51-5E3307E9146F}"/>
              </a:ext>
            </a:extLst>
          </p:cNvPr>
          <p:cNvSpPr txBox="1"/>
          <p:nvPr/>
        </p:nvSpPr>
        <p:spPr>
          <a:xfrm>
            <a:off x="0" y="1304461"/>
            <a:ext cx="2311405" cy="584775"/>
          </a:xfrm>
          <a:prstGeom prst="homePlat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Skill Closure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28772C39-3627-4D32-9775-81CB38CCFCAD}"/>
              </a:ext>
            </a:extLst>
          </p:cNvPr>
          <p:cNvSpPr txBox="1"/>
          <p:nvPr/>
        </p:nvSpPr>
        <p:spPr>
          <a:xfrm>
            <a:off x="0" y="1889236"/>
            <a:ext cx="1121827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 smtClean="0"/>
              <a:t>Rewrite the equation below.  Put a circle around the coefficients and a box around the subscripts.</a:t>
            </a:r>
          </a:p>
          <a:p>
            <a:r>
              <a:rPr lang="en-AU" sz="2800" dirty="0">
                <a:sym typeface="Wingdings" panose="05000000000000000000" pitchFamily="2" charset="2"/>
              </a:rPr>
              <a:t>CH</a:t>
            </a:r>
            <a:r>
              <a:rPr lang="en-AU" sz="2800" baseline="-25000" dirty="0">
                <a:sym typeface="Wingdings" panose="05000000000000000000" pitchFamily="2" charset="2"/>
              </a:rPr>
              <a:t>4</a:t>
            </a:r>
            <a:r>
              <a:rPr lang="en-AU" sz="2800" dirty="0">
                <a:sym typeface="Wingdings" panose="05000000000000000000" pitchFamily="2" charset="2"/>
              </a:rPr>
              <a:t>   +   </a:t>
            </a:r>
            <a:r>
              <a:rPr lang="en-AU" sz="2800" dirty="0" smtClean="0">
                <a:sym typeface="Wingdings" panose="05000000000000000000" pitchFamily="2" charset="2"/>
              </a:rPr>
              <a:t>2O</a:t>
            </a:r>
            <a:r>
              <a:rPr lang="en-AU" sz="2800" baseline="-25000" dirty="0" smtClean="0">
                <a:sym typeface="Wingdings" panose="05000000000000000000" pitchFamily="2" charset="2"/>
              </a:rPr>
              <a:t>2</a:t>
            </a:r>
            <a:r>
              <a:rPr lang="en-AU" sz="2800" dirty="0" smtClean="0">
                <a:sym typeface="Wingdings" panose="05000000000000000000" pitchFamily="2" charset="2"/>
              </a:rPr>
              <a:t>  </a:t>
            </a:r>
            <a:r>
              <a:rPr lang="en-AU" sz="2800" dirty="0">
                <a:sym typeface="Wingdings" panose="05000000000000000000" pitchFamily="2" charset="2"/>
              </a:rPr>
              <a:t>    CO</a:t>
            </a:r>
            <a:r>
              <a:rPr lang="en-AU" sz="2800" baseline="-25000" dirty="0">
                <a:sym typeface="Wingdings" panose="05000000000000000000" pitchFamily="2" charset="2"/>
              </a:rPr>
              <a:t>2 </a:t>
            </a:r>
            <a:r>
              <a:rPr lang="en-AU" sz="2800" dirty="0">
                <a:sym typeface="Wingdings" panose="05000000000000000000" pitchFamily="2" charset="2"/>
              </a:rPr>
              <a:t>  +   </a:t>
            </a:r>
            <a:r>
              <a:rPr lang="en-AU" sz="2800" dirty="0" smtClean="0">
                <a:sym typeface="Wingdings" panose="05000000000000000000" pitchFamily="2" charset="2"/>
              </a:rPr>
              <a:t>2H</a:t>
            </a:r>
            <a:r>
              <a:rPr lang="en-AU" sz="2800" baseline="-25000" dirty="0" smtClean="0">
                <a:sym typeface="Wingdings" panose="05000000000000000000" pitchFamily="2" charset="2"/>
              </a:rPr>
              <a:t>2</a:t>
            </a:r>
            <a:r>
              <a:rPr lang="en-AU" sz="2800" dirty="0" smtClean="0">
                <a:sym typeface="Wingdings" panose="05000000000000000000" pitchFamily="2" charset="2"/>
              </a:rPr>
              <a:t>O</a:t>
            </a:r>
            <a:endParaRPr lang="en-AU" sz="2800" dirty="0"/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xmlns="" id="{D7133DB7-FA46-4876-877B-10575300B9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8637022"/>
              </p:ext>
            </p:extLst>
          </p:nvPr>
        </p:nvGraphicFramePr>
        <p:xfrm>
          <a:off x="5349241" y="286209"/>
          <a:ext cx="6556412" cy="29260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655641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AU" sz="2000" dirty="0" smtClean="0"/>
                        <a:t>Reminder: Balancing Formula Equations</a:t>
                      </a:r>
                      <a:endParaRPr lang="en-AU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514350" indent="-514350">
                        <a:buFont typeface="+mj-lt"/>
                        <a:buAutoNum type="arabicPeriod"/>
                      </a:pPr>
                      <a:r>
                        <a:rPr lang="en-AU" sz="2000" dirty="0" smtClean="0"/>
                        <a:t>List the number of each type of element on both sides of the equation.</a:t>
                      </a:r>
                    </a:p>
                    <a:p>
                      <a:pPr marL="514350" indent="-514350">
                        <a:buFont typeface="+mj-lt"/>
                        <a:buAutoNum type="arabicPeriod"/>
                      </a:pPr>
                      <a:r>
                        <a:rPr lang="en-AU" sz="2000" dirty="0" smtClean="0"/>
                        <a:t>Choose an element that has unequal numbers</a:t>
                      </a:r>
                    </a:p>
                    <a:p>
                      <a:pPr marL="514350" indent="-514350">
                        <a:buFont typeface="+mj-lt"/>
                        <a:buAutoNum type="arabicPeriod"/>
                      </a:pPr>
                      <a:r>
                        <a:rPr lang="en-AU" sz="2000" dirty="0" smtClean="0"/>
                        <a:t>Add coefficients to make them equal and adjust the numbers of elements in the list.</a:t>
                      </a:r>
                    </a:p>
                    <a:p>
                      <a:pPr marL="514350" indent="-514350">
                        <a:buFont typeface="+mj-lt"/>
                        <a:buAutoNum type="arabicPeriod"/>
                      </a:pPr>
                      <a:r>
                        <a:rPr lang="en-AU" sz="2000" dirty="0" smtClean="0"/>
                        <a:t>Choose another element that has unequal numbers, add coefficients and adjust the list.</a:t>
                      </a:r>
                    </a:p>
                    <a:p>
                      <a:pPr marL="514350" indent="-514350">
                        <a:buFont typeface="+mj-lt"/>
                        <a:buAutoNum type="arabicPeriod"/>
                      </a:pPr>
                      <a:r>
                        <a:rPr lang="en-AU" sz="2000" dirty="0" smtClean="0"/>
                        <a:t>Continue until </a:t>
                      </a:r>
                      <a:r>
                        <a:rPr lang="en-AU" sz="2000" dirty="0" smtClean="0"/>
                        <a:t>all elements have equal numbers.</a:t>
                      </a:r>
                      <a:endParaRPr lang="en-AU" sz="20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2476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3" grpId="0"/>
      <p:bldP spid="1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04F14E88-7A93-4A7E-9244-D91EF9A68B1E}"/>
              </a:ext>
            </a:extLst>
          </p:cNvPr>
          <p:cNvSpPr/>
          <p:nvPr/>
        </p:nvSpPr>
        <p:spPr>
          <a:xfrm>
            <a:off x="0" y="584775"/>
            <a:ext cx="9160625" cy="273529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TextBox 3"/>
          <p:cNvSpPr txBox="1"/>
          <p:nvPr/>
        </p:nvSpPr>
        <p:spPr>
          <a:xfrm>
            <a:off x="0" y="0"/>
            <a:ext cx="2429041" cy="584775"/>
          </a:xfrm>
          <a:prstGeom prst="homePlat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Daily Review</a:t>
            </a:r>
            <a:endParaRPr lang="en-AU" sz="3200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xmlns="" id="{CAC93B76-DCD2-4989-881C-3845FF0C22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586062"/>
            <a:ext cx="9160624" cy="42805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b="1" dirty="0" smtClean="0"/>
              <a:t>Writing Word Equations</a:t>
            </a:r>
            <a:endParaRPr lang="en-AU" b="1" dirty="0"/>
          </a:p>
          <a:p>
            <a:pPr marL="514350" indent="-514350">
              <a:buFont typeface="+mj-lt"/>
              <a:buAutoNum type="arabicPeriod"/>
            </a:pPr>
            <a:r>
              <a:rPr lang="en-AU" dirty="0" smtClean="0"/>
              <a:t>Identify the reactants in the reaction and write them first, with plus signs between each one</a:t>
            </a:r>
            <a:endParaRPr lang="en-AU" dirty="0"/>
          </a:p>
          <a:p>
            <a:pPr marL="514350" indent="-514350">
              <a:buFont typeface="+mj-lt"/>
              <a:buAutoNum type="arabicPeriod"/>
            </a:pPr>
            <a:r>
              <a:rPr lang="en-AU" dirty="0" smtClean="0"/>
              <a:t>Write an arrow at the end of the reactants</a:t>
            </a:r>
            <a:endParaRPr lang="en-AU" dirty="0"/>
          </a:p>
          <a:p>
            <a:pPr marL="514350" indent="-514350">
              <a:buFont typeface="+mj-lt"/>
              <a:buAutoNum type="arabicPeriod"/>
            </a:pPr>
            <a:r>
              <a:rPr lang="en-AU" dirty="0"/>
              <a:t>Identify the </a:t>
            </a:r>
            <a:r>
              <a:rPr lang="en-AU" dirty="0" smtClean="0"/>
              <a:t>products in </a:t>
            </a:r>
            <a:r>
              <a:rPr lang="en-AU" dirty="0"/>
              <a:t>the reaction and write them </a:t>
            </a:r>
            <a:r>
              <a:rPr lang="en-AU" dirty="0" smtClean="0"/>
              <a:t>after the arrow, </a:t>
            </a:r>
            <a:r>
              <a:rPr lang="en-AU" dirty="0"/>
              <a:t>with plus signs between each </a:t>
            </a:r>
            <a:r>
              <a:rPr lang="en-AU" dirty="0" smtClean="0"/>
              <a:t>one</a:t>
            </a:r>
            <a:endParaRPr lang="en-AU" dirty="0"/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r>
              <a:rPr lang="en-AU" dirty="0" smtClean="0"/>
              <a:t>When iron rusts, it reacts with the oxygen in the air to form iron oxide.</a:t>
            </a:r>
            <a:endParaRPr lang="en-AU" dirty="0">
              <a:solidFill>
                <a:srgbClr val="7030A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454184" y="5009805"/>
            <a:ext cx="219547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800" i="1" dirty="0" smtClean="0"/>
              <a:t>Reactants</a:t>
            </a:r>
          </a:p>
          <a:p>
            <a:r>
              <a:rPr lang="en-AU" sz="2800" dirty="0" smtClean="0"/>
              <a:t>Iron + Oxygen</a:t>
            </a:r>
            <a:endParaRPr lang="en-AU" sz="2800" dirty="0"/>
          </a:p>
        </p:txBody>
      </p:sp>
      <p:sp>
        <p:nvSpPr>
          <p:cNvPr id="12" name="TextBox 11"/>
          <p:cNvSpPr txBox="1"/>
          <p:nvPr/>
        </p:nvSpPr>
        <p:spPr>
          <a:xfrm>
            <a:off x="4858552" y="5009804"/>
            <a:ext cx="164025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800" i="1" dirty="0" smtClean="0"/>
              <a:t>Products</a:t>
            </a:r>
          </a:p>
          <a:p>
            <a:r>
              <a:rPr lang="en-AU" sz="2800" dirty="0" smtClean="0"/>
              <a:t>Iron oxide</a:t>
            </a:r>
            <a:endParaRPr lang="en-AU" sz="2800" dirty="0"/>
          </a:p>
        </p:txBody>
      </p:sp>
      <p:sp>
        <p:nvSpPr>
          <p:cNvPr id="14" name="TextBox 13"/>
          <p:cNvSpPr txBox="1"/>
          <p:nvPr/>
        </p:nvSpPr>
        <p:spPr>
          <a:xfrm>
            <a:off x="3894959" y="5440692"/>
            <a:ext cx="5357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800" dirty="0">
                <a:sym typeface="Wingdings" panose="05000000000000000000" pitchFamily="2" charset="2"/>
              </a:rPr>
              <a:t></a:t>
            </a:r>
            <a:endParaRPr lang="en-AU" sz="2800" dirty="0"/>
          </a:p>
        </p:txBody>
      </p:sp>
      <p:pic>
        <p:nvPicPr>
          <p:cNvPr id="15" name="Picture 2" descr="https://cdn.pixabay.com/photo/2016/07/22/16/32/metal-1535205_960_720.jpg">
            <a:extLst>
              <a:ext uri="{FF2B5EF4-FFF2-40B4-BE49-F238E27FC236}">
                <a16:creationId xmlns:a16="http://schemas.microsoft.com/office/drawing/2014/main" xmlns="" id="{96FFC19C-8193-4EE4-9AA6-818CDA755B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272" y="4191511"/>
            <a:ext cx="3473492" cy="2605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8681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0"/>
            <a:ext cx="3895468" cy="584775"/>
          </a:xfrm>
          <a:prstGeom prst="homePlat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Independent Practice</a:t>
            </a:r>
            <a:endParaRPr lang="en-AU" sz="320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xmlns="" id="{8DE4CDE6-2979-4292-9E38-3C12910BF4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584775"/>
            <a:ext cx="12150166" cy="6041872"/>
          </a:xfrm>
        </p:spPr>
        <p:txBody>
          <a:bodyPr>
            <a:normAutofit/>
          </a:bodyPr>
          <a:lstStyle/>
          <a:p>
            <a:pPr marL="0" indent="0">
              <a:spcBef>
                <a:spcPts val="1800"/>
              </a:spcBef>
              <a:buNone/>
            </a:pPr>
            <a:r>
              <a:rPr lang="en-AU" dirty="0" smtClean="0"/>
              <a:t>Complete the “Balancing Equations” worksheet.</a:t>
            </a:r>
          </a:p>
        </p:txBody>
      </p:sp>
    </p:spTree>
    <p:extLst>
      <p:ext uri="{BB962C8B-B14F-4D97-AF65-F5344CB8AC3E}">
        <p14:creationId xmlns:p14="http://schemas.microsoft.com/office/powerpoint/2010/main" val="555631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2429041" cy="584775"/>
          </a:xfrm>
          <a:prstGeom prst="homePlate">
            <a:avLst/>
          </a:prstGeom>
          <a:solidFill>
            <a:schemeClr val="accent4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Daily Review</a:t>
            </a:r>
            <a:endParaRPr lang="en-AU" sz="3200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5431543"/>
              </p:ext>
            </p:extLst>
          </p:nvPr>
        </p:nvGraphicFramePr>
        <p:xfrm>
          <a:off x="9387041" y="303134"/>
          <a:ext cx="2605964" cy="128016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What does the formula for a chemical compound describe?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0" y="584775"/>
            <a:ext cx="938704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AU" sz="2800" dirty="0"/>
              <a:t>We use chemical formulae to show the types and numbers of atoms that make up molecules.</a:t>
            </a:r>
          </a:p>
        </p:txBody>
      </p:sp>
      <p:graphicFrame>
        <p:nvGraphicFramePr>
          <p:cNvPr id="31" name="Table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2894776"/>
              </p:ext>
            </p:extLst>
          </p:nvPr>
        </p:nvGraphicFramePr>
        <p:xfrm>
          <a:off x="9387041" y="1838933"/>
          <a:ext cx="2605964" cy="128016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How can we tell what</a:t>
                      </a:r>
                      <a:r>
                        <a:rPr lang="en-AU" baseline="0" dirty="0"/>
                        <a:t> type of atoms are present in a chemical formula?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32" name="Table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2869015"/>
              </p:ext>
            </p:extLst>
          </p:nvPr>
        </p:nvGraphicFramePr>
        <p:xfrm>
          <a:off x="9387041" y="3356725"/>
          <a:ext cx="2605964" cy="128016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How can we tell how many atoms are present in a chemical formula?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xmlns="" id="{54A87F7F-1DD1-4B91-8473-3DDC29F65A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7621191"/>
              </p:ext>
            </p:extLst>
          </p:nvPr>
        </p:nvGraphicFramePr>
        <p:xfrm>
          <a:off x="9387041" y="5395444"/>
          <a:ext cx="2605964" cy="10972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AU" sz="2000" dirty="0"/>
                        <a:t>Reminder: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2000" b="0" dirty="0"/>
                        <a:t>Each new atom begins with a CAPITAL</a:t>
                      </a:r>
                      <a:r>
                        <a:rPr lang="en-AU" sz="2000" b="0" baseline="0" dirty="0"/>
                        <a:t> letter.</a:t>
                      </a:r>
                      <a:endParaRPr lang="en-AU" sz="20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0" y="1820523"/>
            <a:ext cx="9387041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AU" sz="2800" dirty="0" smtClean="0"/>
              <a:t>The </a:t>
            </a:r>
            <a:r>
              <a:rPr lang="en-AU" sz="2800" dirty="0"/>
              <a:t>element symbols tell us the types of atoms present.</a:t>
            </a:r>
          </a:p>
          <a:p>
            <a:pPr marL="0" lvl="1"/>
            <a:endParaRPr lang="en-AU" sz="2800" dirty="0"/>
          </a:p>
          <a:p>
            <a:pPr marL="0" lvl="1"/>
            <a:r>
              <a:rPr lang="en-AU" sz="2800" dirty="0"/>
              <a:t>The numbers written </a:t>
            </a:r>
            <a:r>
              <a:rPr lang="en-AU" sz="2800" u="sng" dirty="0"/>
              <a:t>after</a:t>
            </a:r>
            <a:r>
              <a:rPr lang="en-AU" sz="2800" dirty="0"/>
              <a:t> the element symbols tell us the number of each type of atom present</a:t>
            </a:r>
            <a:r>
              <a:rPr lang="en-AU" sz="2800" dirty="0" smtClean="0"/>
              <a:t>.</a:t>
            </a:r>
          </a:p>
          <a:p>
            <a:pPr marL="0" lvl="1"/>
            <a:endParaRPr lang="en-AU" sz="2800" dirty="0"/>
          </a:p>
          <a:p>
            <a:pPr marL="0" lvl="1"/>
            <a:r>
              <a:rPr lang="en-AU" sz="2800" dirty="0" smtClean="0"/>
              <a:t>The numbers are written as a subscript: smaller and below the element symbol</a:t>
            </a:r>
            <a:endParaRPr lang="en-AU" sz="2800" dirty="0"/>
          </a:p>
        </p:txBody>
      </p:sp>
    </p:spTree>
    <p:extLst>
      <p:ext uri="{BB962C8B-B14F-4D97-AF65-F5344CB8AC3E}">
        <p14:creationId xmlns:p14="http://schemas.microsoft.com/office/powerpoint/2010/main" val="3119877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2429041" cy="584775"/>
          </a:xfrm>
          <a:prstGeom prst="homePlate">
            <a:avLst/>
          </a:prstGeom>
          <a:solidFill>
            <a:schemeClr val="accent4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Daily Review</a:t>
            </a:r>
            <a:endParaRPr lang="en-AU" sz="3200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8595404"/>
              </p:ext>
            </p:extLst>
          </p:nvPr>
        </p:nvGraphicFramePr>
        <p:xfrm>
          <a:off x="9387041" y="303134"/>
          <a:ext cx="2605964" cy="10058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What does </a:t>
                      </a:r>
                      <a:r>
                        <a:rPr lang="en-AU" dirty="0" smtClean="0"/>
                        <a:t>a</a:t>
                      </a:r>
                      <a:r>
                        <a:rPr lang="en-AU" baseline="0" dirty="0" smtClean="0"/>
                        <a:t> </a:t>
                      </a:r>
                      <a:r>
                        <a:rPr lang="en-AU" dirty="0" smtClean="0"/>
                        <a:t>chemical </a:t>
                      </a:r>
                      <a:r>
                        <a:rPr lang="en-AU" dirty="0"/>
                        <a:t>formula </a:t>
                      </a:r>
                      <a:r>
                        <a:rPr lang="en-AU" dirty="0" smtClean="0"/>
                        <a:t>tell </a:t>
                      </a:r>
                      <a:r>
                        <a:rPr lang="en-AU" dirty="0"/>
                        <a:t>us?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0" y="584775"/>
            <a:ext cx="911087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AU" sz="2800" dirty="0"/>
              <a:t>We use chemical formulae to show the types and numbers of atoms that make up molecules.</a:t>
            </a:r>
          </a:p>
        </p:txBody>
      </p:sp>
      <p:graphicFrame>
        <p:nvGraphicFramePr>
          <p:cNvPr id="31" name="Table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0501739"/>
              </p:ext>
            </p:extLst>
          </p:nvPr>
        </p:nvGraphicFramePr>
        <p:xfrm>
          <a:off x="9387041" y="1517316"/>
          <a:ext cx="2605964" cy="128016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Which elements and how many of each are</a:t>
                      </a:r>
                      <a:r>
                        <a:rPr lang="en-AU" baseline="0" dirty="0" smtClean="0"/>
                        <a:t> in sodium oxide, Na</a:t>
                      </a:r>
                      <a:r>
                        <a:rPr lang="en-AU" baseline="-25000" dirty="0" smtClean="0"/>
                        <a:t>2</a:t>
                      </a:r>
                      <a:r>
                        <a:rPr lang="en-AU" baseline="0" dirty="0" smtClean="0"/>
                        <a:t>O?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32" name="Table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561423"/>
              </p:ext>
            </p:extLst>
          </p:nvPr>
        </p:nvGraphicFramePr>
        <p:xfrm>
          <a:off x="9387041" y="3005818"/>
          <a:ext cx="2605964" cy="128016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Which elements and how many of each are in sulfuric</a:t>
                      </a:r>
                      <a:r>
                        <a:rPr lang="en-AU" baseline="0" dirty="0" smtClean="0"/>
                        <a:t> acid, H</a:t>
                      </a:r>
                      <a:r>
                        <a:rPr lang="en-AU" baseline="-25000" dirty="0" smtClean="0"/>
                        <a:t>2</a:t>
                      </a:r>
                      <a:r>
                        <a:rPr lang="en-AU" baseline="0" dirty="0" smtClean="0"/>
                        <a:t>SO</a:t>
                      </a:r>
                      <a:r>
                        <a:rPr lang="en-AU" baseline="-25000" dirty="0" smtClean="0"/>
                        <a:t>4</a:t>
                      </a:r>
                      <a:r>
                        <a:rPr lang="en-AU" dirty="0" smtClean="0"/>
                        <a:t>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xmlns="" id="{54A87F7F-1DD1-4B91-8473-3DDC29F65A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0277702"/>
              </p:ext>
            </p:extLst>
          </p:nvPr>
        </p:nvGraphicFramePr>
        <p:xfrm>
          <a:off x="9387041" y="5395444"/>
          <a:ext cx="2605964" cy="10972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AU" sz="2000" dirty="0"/>
                        <a:t>Reminder: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2000" b="0" dirty="0"/>
                        <a:t>Each new atom begins with a CAPITAL</a:t>
                      </a:r>
                      <a:r>
                        <a:rPr lang="en-AU" sz="2000" b="0" baseline="0" dirty="0"/>
                        <a:t> letter.</a:t>
                      </a:r>
                      <a:endParaRPr lang="en-AU" sz="20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212642" y="1916314"/>
            <a:ext cx="8898228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AU" sz="2800" dirty="0" smtClean="0"/>
              <a:t>For example: the chemical </a:t>
            </a:r>
            <a:r>
              <a:rPr lang="en-AU" sz="2800" dirty="0"/>
              <a:t>formula for </a:t>
            </a:r>
            <a:r>
              <a:rPr lang="en-AU" sz="2800" dirty="0" smtClean="0"/>
              <a:t>water is H</a:t>
            </a:r>
            <a:r>
              <a:rPr lang="en-AU" sz="2800" baseline="-25000" dirty="0" smtClean="0"/>
              <a:t>2</a:t>
            </a:r>
            <a:r>
              <a:rPr lang="en-AU" sz="2800" dirty="0" smtClean="0"/>
              <a:t>O.</a:t>
            </a:r>
            <a:endParaRPr lang="en-AU" sz="2800" dirty="0"/>
          </a:p>
          <a:p>
            <a:pPr marL="0" lvl="1"/>
            <a:endParaRPr lang="en-AU" sz="2800" dirty="0"/>
          </a:p>
          <a:p>
            <a:pPr marL="0" lvl="1"/>
            <a:r>
              <a:rPr lang="en-AU" sz="2800" dirty="0" smtClean="0"/>
              <a:t>There </a:t>
            </a:r>
            <a:r>
              <a:rPr lang="en-AU" sz="2800" dirty="0"/>
              <a:t>are 2 hydrogen atoms in one water molecule.</a:t>
            </a:r>
          </a:p>
          <a:p>
            <a:pPr marL="0" lvl="1"/>
            <a:endParaRPr lang="en-AU" sz="2800" dirty="0"/>
          </a:p>
          <a:p>
            <a:pPr marL="0" lvl="1"/>
            <a:r>
              <a:rPr lang="en-AU" sz="2800" dirty="0"/>
              <a:t>There is 1 oxygen atom in one water molecule.</a:t>
            </a:r>
          </a:p>
          <a:p>
            <a:pPr marL="0" lvl="1"/>
            <a:endParaRPr lang="en-AU" sz="2800" dirty="0"/>
          </a:p>
          <a:p>
            <a:pPr marL="0" lvl="1"/>
            <a:r>
              <a:rPr lang="en-AU" sz="2800" dirty="0"/>
              <a:t>There are a total of 3 atoms in one water molecule</a:t>
            </a:r>
            <a:r>
              <a:rPr lang="en-AU" sz="2800" dirty="0" smtClean="0"/>
              <a:t>.</a:t>
            </a:r>
            <a:endParaRPr lang="en-AU" sz="2800" dirty="0"/>
          </a:p>
        </p:txBody>
      </p:sp>
      <p:sp>
        <p:nvSpPr>
          <p:cNvPr id="2" name="Oval 1"/>
          <p:cNvSpPr/>
          <p:nvPr/>
        </p:nvSpPr>
        <p:spPr>
          <a:xfrm>
            <a:off x="7071452" y="1857555"/>
            <a:ext cx="373812" cy="59684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" name="Oval 12"/>
          <p:cNvSpPr/>
          <p:nvPr/>
        </p:nvSpPr>
        <p:spPr>
          <a:xfrm>
            <a:off x="7384879" y="1863306"/>
            <a:ext cx="373812" cy="596848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07064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35840" y="2057400"/>
            <a:ext cx="8274424" cy="2514600"/>
          </a:xfrm>
          <a:solidFill>
            <a:schemeClr val="bg1"/>
          </a:solidFill>
          <a:ln w="38100">
            <a:solidFill>
              <a:schemeClr val="accent4"/>
            </a:solidFill>
          </a:ln>
        </p:spPr>
        <p:txBody>
          <a:bodyPr anchor="ctr">
            <a:normAutofit/>
          </a:bodyPr>
          <a:lstStyle/>
          <a:p>
            <a:r>
              <a:rPr lang="en-AU" dirty="0" smtClean="0"/>
              <a:t>Conservation of Mass and Balancing Equations</a:t>
            </a:r>
            <a:br>
              <a:rPr lang="en-AU" dirty="0" smtClean="0"/>
            </a:br>
            <a:r>
              <a:rPr lang="en-AU" sz="2800" dirty="0" smtClean="0"/>
              <a:t>Year </a:t>
            </a:r>
            <a:r>
              <a:rPr lang="en-AU" sz="2800" dirty="0"/>
              <a:t>9</a:t>
            </a:r>
            <a:r>
              <a:rPr lang="en-AU" sz="2800" dirty="0" smtClean="0"/>
              <a:t> </a:t>
            </a:r>
            <a:r>
              <a:rPr lang="en-AU" sz="2800" dirty="0"/>
              <a:t>Science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732963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-12609"/>
            <a:ext cx="3590904" cy="584775"/>
          </a:xfrm>
          <a:prstGeom prst="homePlat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Learning Objectives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2396108"/>
            <a:ext cx="4498548" cy="584775"/>
          </a:xfrm>
          <a:prstGeom prst="homePlat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Activate Prior Knowledge</a:t>
            </a:r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364843"/>
              </p:ext>
            </p:extLst>
          </p:nvPr>
        </p:nvGraphicFramePr>
        <p:xfrm>
          <a:off x="9514481" y="69246"/>
          <a:ext cx="2605964" cy="10058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What </a:t>
                      </a:r>
                      <a:r>
                        <a:rPr lang="en-AU" baseline="0" dirty="0" smtClean="0"/>
                        <a:t>we are learning about today</a:t>
                      </a:r>
                      <a:r>
                        <a:rPr lang="en-AU" dirty="0" smtClean="0"/>
                        <a:t>?</a:t>
                      </a:r>
                      <a:endParaRPr lang="en-AU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5" name="Content Placeholder 2">
            <a:extLst>
              <a:ext uri="{FF2B5EF4-FFF2-40B4-BE49-F238E27FC236}">
                <a16:creationId xmlns:a16="http://schemas.microsoft.com/office/drawing/2014/main" xmlns="" id="{D56355AD-F9E3-406A-AA51-BD89162772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601" y="572166"/>
            <a:ext cx="9434036" cy="1620000"/>
          </a:xfrm>
        </p:spPr>
        <p:txBody>
          <a:bodyPr>
            <a:normAutofit/>
          </a:bodyPr>
          <a:lstStyle/>
          <a:p>
            <a:r>
              <a:rPr lang="en-AU" dirty="0" smtClean="0"/>
              <a:t>Describe the Law of Conservation of Mass.</a:t>
            </a:r>
          </a:p>
          <a:p>
            <a:r>
              <a:rPr lang="en-AU" dirty="0" smtClean="0"/>
              <a:t>Balance simple formula equations.</a:t>
            </a:r>
            <a:endParaRPr lang="en-AU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EC9CF77F-9496-4178-8C53-0D1F282880E9}"/>
              </a:ext>
            </a:extLst>
          </p:cNvPr>
          <p:cNvSpPr txBox="1"/>
          <p:nvPr/>
        </p:nvSpPr>
        <p:spPr>
          <a:xfrm>
            <a:off x="0" y="2980883"/>
            <a:ext cx="935554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 smtClean="0"/>
              <a:t>On your whiteboard, write the chemical formulae for:</a:t>
            </a:r>
          </a:p>
          <a:p>
            <a:r>
              <a:rPr lang="en-AU" sz="2800" dirty="0"/>
              <a:t>	</a:t>
            </a:r>
            <a:r>
              <a:rPr lang="en-AU" sz="2800" dirty="0" smtClean="0"/>
              <a:t>water			and 			carbon dioxide</a:t>
            </a:r>
          </a:p>
          <a:p>
            <a:endParaRPr lang="en-AU" sz="2800" dirty="0" smtClean="0"/>
          </a:p>
          <a:p>
            <a:endParaRPr lang="en-AU" sz="2800" dirty="0" smtClean="0"/>
          </a:p>
          <a:p>
            <a:endParaRPr lang="en-AU" sz="2800" dirty="0"/>
          </a:p>
          <a:p>
            <a:endParaRPr lang="en-AU" sz="2800" dirty="0" smtClean="0"/>
          </a:p>
          <a:p>
            <a:r>
              <a:rPr lang="en-AU" sz="2800" dirty="0" smtClean="0"/>
              <a:t>Think, pair, share:  What does the chemical formula tell you about these compounds?</a:t>
            </a:r>
          </a:p>
          <a:p>
            <a:endParaRPr lang="en-AU" sz="2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10943" b="22349"/>
          <a:stretch/>
        </p:blipFill>
        <p:spPr>
          <a:xfrm>
            <a:off x="504967" y="4019554"/>
            <a:ext cx="2123770" cy="134430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1880" t="16948" r="2597" b="1060"/>
          <a:stretch/>
        </p:blipFill>
        <p:spPr>
          <a:xfrm>
            <a:off x="6557750" y="4019554"/>
            <a:ext cx="1637731" cy="1405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955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4023093" cy="584775"/>
          </a:xfrm>
          <a:prstGeom prst="homePlat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Concept Development</a:t>
            </a:r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5766224"/>
              </p:ext>
            </p:extLst>
          </p:nvPr>
        </p:nvGraphicFramePr>
        <p:xfrm>
          <a:off x="9514800" y="68400"/>
          <a:ext cx="2605964" cy="128016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What</a:t>
                      </a:r>
                      <a:r>
                        <a:rPr lang="en-AU" baseline="0" dirty="0" smtClean="0"/>
                        <a:t> happens to atoms during a chemical reaction?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6" name="Content Placeholder 2">
            <a:extLst>
              <a:ext uri="{FF2B5EF4-FFF2-40B4-BE49-F238E27FC236}">
                <a16:creationId xmlns:a16="http://schemas.microsoft.com/office/drawing/2014/main" xmlns="" id="{7F92BBE8-C137-474F-972A-B52681EB26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584775"/>
            <a:ext cx="9570719" cy="419080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b="1" dirty="0" smtClean="0"/>
              <a:t>Law of Conservation of Mass</a:t>
            </a:r>
          </a:p>
          <a:p>
            <a:r>
              <a:rPr lang="en-AU" dirty="0" smtClean="0"/>
              <a:t>When a chemical reaction takes place, the </a:t>
            </a:r>
            <a:r>
              <a:rPr lang="en-AU" dirty="0" smtClean="0"/>
              <a:t>atoms </a:t>
            </a:r>
            <a:r>
              <a:rPr lang="en-AU" dirty="0" smtClean="0"/>
              <a:t>in the reactants break </a:t>
            </a:r>
            <a:r>
              <a:rPr lang="en-AU" dirty="0" smtClean="0"/>
              <a:t>apart.</a:t>
            </a:r>
          </a:p>
          <a:p>
            <a:r>
              <a:rPr lang="en-AU" dirty="0" smtClean="0"/>
              <a:t>They rearrange</a:t>
            </a:r>
            <a:r>
              <a:rPr lang="en-AU" dirty="0" smtClean="0"/>
              <a:t> to form the</a:t>
            </a:r>
            <a:r>
              <a:rPr lang="en-AU" dirty="0" smtClean="0"/>
              <a:t> </a:t>
            </a:r>
            <a:r>
              <a:rPr lang="en-AU" dirty="0" smtClean="0"/>
              <a:t>products.</a:t>
            </a:r>
          </a:p>
          <a:p>
            <a:r>
              <a:rPr lang="en-AU" dirty="0" smtClean="0"/>
              <a:t>During this process, no new atoms are produced and no atoms are destroyed.</a:t>
            </a:r>
          </a:p>
          <a:p>
            <a:r>
              <a:rPr lang="en-AU" dirty="0" smtClean="0"/>
              <a:t>This is called the Law of Conservation of Mass</a:t>
            </a:r>
            <a:r>
              <a:rPr lang="en-AU" dirty="0" smtClean="0"/>
              <a:t>.</a:t>
            </a:r>
            <a:endParaRPr lang="en-AU" dirty="0" smtClean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5155666"/>
              </p:ext>
            </p:extLst>
          </p:nvPr>
        </p:nvGraphicFramePr>
        <p:xfrm>
          <a:off x="9514800" y="1539752"/>
          <a:ext cx="2605964" cy="128016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</a:t>
                      </a:r>
                      <a:r>
                        <a:rPr lang="en-AU" dirty="0" smtClean="0"/>
                        <a:t>2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In your own words,</a:t>
                      </a:r>
                      <a:r>
                        <a:rPr lang="en-AU" baseline="0" dirty="0" smtClean="0"/>
                        <a:t> describe the Law of Conservation of Mass.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t="16459"/>
          <a:stretch/>
        </p:blipFill>
        <p:spPr>
          <a:xfrm>
            <a:off x="2629072" y="3938295"/>
            <a:ext cx="5761240" cy="2707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965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4023093" cy="584775"/>
          </a:xfrm>
          <a:prstGeom prst="homePlat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Concept Development</a:t>
            </a:r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4653372"/>
              </p:ext>
            </p:extLst>
          </p:nvPr>
        </p:nvGraphicFramePr>
        <p:xfrm>
          <a:off x="9514800" y="68400"/>
          <a:ext cx="2605964" cy="128016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What are the two ways chemical</a:t>
                      </a:r>
                      <a:r>
                        <a:rPr lang="en-AU" baseline="0" dirty="0" smtClean="0"/>
                        <a:t> reactions can be written?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6" name="Content Placeholder 2">
            <a:extLst>
              <a:ext uri="{FF2B5EF4-FFF2-40B4-BE49-F238E27FC236}">
                <a16:creationId xmlns:a16="http://schemas.microsoft.com/office/drawing/2014/main" xmlns="" id="{7F92BBE8-C137-474F-972A-B52681EB26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584775"/>
            <a:ext cx="9448800" cy="571072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b="1" dirty="0" smtClean="0"/>
              <a:t>Formula Equations</a:t>
            </a:r>
          </a:p>
          <a:p>
            <a:r>
              <a:rPr lang="en-AU" dirty="0" smtClean="0"/>
              <a:t>Chemical reactions can be represented using word equations, for example:</a:t>
            </a:r>
          </a:p>
          <a:p>
            <a:pPr marL="0" indent="0">
              <a:buNone/>
            </a:pPr>
            <a:r>
              <a:rPr lang="en-AU" dirty="0" smtClean="0"/>
              <a:t>	Carbon + Oxygen </a:t>
            </a:r>
            <a:r>
              <a:rPr lang="en-AU" dirty="0" smtClean="0">
                <a:sym typeface="Wingdings" panose="05000000000000000000" pitchFamily="2" charset="2"/>
              </a:rPr>
              <a:t> Carbon dioxide</a:t>
            </a:r>
            <a:endParaRPr lang="en-AU" dirty="0"/>
          </a:p>
          <a:p>
            <a:endParaRPr lang="en-AU" dirty="0" smtClean="0"/>
          </a:p>
          <a:p>
            <a:r>
              <a:rPr lang="en-AU" dirty="0" smtClean="0"/>
              <a:t>Chemical reactions can also be represented using chemical formulae (plural of formula).</a:t>
            </a:r>
          </a:p>
          <a:p>
            <a:r>
              <a:rPr lang="en-AU" dirty="0" smtClean="0"/>
              <a:t>This shows how many atoms of each element are present, for example the equation above can be written as:</a:t>
            </a:r>
          </a:p>
          <a:p>
            <a:pPr marL="0" indent="0">
              <a:buNone/>
            </a:pPr>
            <a:r>
              <a:rPr lang="en-AU" dirty="0"/>
              <a:t>	</a:t>
            </a:r>
            <a:r>
              <a:rPr lang="en-AU" dirty="0" smtClean="0"/>
              <a:t>C + O</a:t>
            </a:r>
            <a:r>
              <a:rPr lang="en-AU" baseline="-25000" dirty="0" smtClean="0"/>
              <a:t>2</a:t>
            </a:r>
            <a:r>
              <a:rPr lang="en-AU" dirty="0" smtClean="0"/>
              <a:t> </a:t>
            </a:r>
            <a:r>
              <a:rPr lang="en-AU" dirty="0" smtClean="0">
                <a:sym typeface="Wingdings" panose="05000000000000000000" pitchFamily="2" charset="2"/>
              </a:rPr>
              <a:t> CO</a:t>
            </a:r>
            <a:r>
              <a:rPr lang="en-AU" baseline="-25000" dirty="0" smtClean="0">
                <a:sym typeface="Wingdings" panose="05000000000000000000" pitchFamily="2" charset="2"/>
              </a:rPr>
              <a:t>2</a:t>
            </a:r>
            <a:endParaRPr lang="en-AU" dirty="0" smtClean="0">
              <a:sym typeface="Wingdings" panose="05000000000000000000" pitchFamily="2" charset="2"/>
            </a:endParaRPr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6379072"/>
              </p:ext>
            </p:extLst>
          </p:nvPr>
        </p:nvGraphicFramePr>
        <p:xfrm>
          <a:off x="9514800" y="1477695"/>
          <a:ext cx="2605964" cy="18288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AU" dirty="0"/>
                        <a:t>CFU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What does the formula</a:t>
                      </a:r>
                      <a:r>
                        <a:rPr lang="en-AU" baseline="0" dirty="0" smtClean="0"/>
                        <a:t> for carbon dioxide tell you about the elements in it and how many there are? 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27005" b="26112"/>
          <a:stretch/>
        </p:blipFill>
        <p:spPr>
          <a:xfrm>
            <a:off x="4314150" y="4742597"/>
            <a:ext cx="5200650" cy="607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019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4023093" cy="584775"/>
          </a:xfrm>
          <a:prstGeom prst="homePlat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Concept Development</a:t>
            </a:r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2842839"/>
              </p:ext>
            </p:extLst>
          </p:nvPr>
        </p:nvGraphicFramePr>
        <p:xfrm>
          <a:off x="9514800" y="68400"/>
          <a:ext cx="2605964" cy="10058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dirty="0" smtClean="0"/>
                        <a:t>What make an equation balanced</a:t>
                      </a:r>
                      <a:r>
                        <a:rPr lang="en-AU" baseline="0" dirty="0" smtClean="0"/>
                        <a:t>?</a:t>
                      </a:r>
                      <a:endParaRPr lang="en-AU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6" name="Content Placeholder 2">
            <a:extLst>
              <a:ext uri="{FF2B5EF4-FFF2-40B4-BE49-F238E27FC236}">
                <a16:creationId xmlns:a16="http://schemas.microsoft.com/office/drawing/2014/main" xmlns="" id="{7F92BBE8-C137-474F-972A-B52681EB26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584775"/>
            <a:ext cx="9448800" cy="571072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b="1" dirty="0" smtClean="0"/>
              <a:t>Formula Equations</a:t>
            </a:r>
          </a:p>
          <a:p>
            <a:r>
              <a:rPr lang="en-AU" dirty="0" smtClean="0"/>
              <a:t>Mass is conserved in a chemical </a:t>
            </a:r>
            <a:r>
              <a:rPr lang="en-AU" dirty="0" smtClean="0"/>
              <a:t>reaction.</a:t>
            </a:r>
          </a:p>
          <a:p>
            <a:r>
              <a:rPr lang="en-AU" dirty="0" smtClean="0"/>
              <a:t>The </a:t>
            </a:r>
            <a:r>
              <a:rPr lang="en-AU" dirty="0" smtClean="0"/>
              <a:t>number of atoms of each element is the same before the reaction and after the reaction.</a:t>
            </a:r>
          </a:p>
          <a:p>
            <a:endParaRPr lang="en-AU" dirty="0" smtClean="0"/>
          </a:p>
          <a:p>
            <a:r>
              <a:rPr lang="en-AU" dirty="0" smtClean="0"/>
              <a:t>When the number of atoms of each element are the same before and after, the equation is </a:t>
            </a:r>
            <a:r>
              <a:rPr lang="en-AU" b="1" dirty="0" smtClean="0"/>
              <a:t>balanced.</a:t>
            </a:r>
            <a:endParaRPr lang="en-AU" dirty="0"/>
          </a:p>
          <a:p>
            <a:r>
              <a:rPr lang="en-AU" dirty="0" smtClean="0"/>
              <a:t>For example, the equation</a:t>
            </a:r>
            <a:r>
              <a:rPr lang="en-AU" dirty="0"/>
              <a:t>	</a:t>
            </a:r>
            <a:r>
              <a:rPr lang="en-AU" b="1" dirty="0" smtClean="0"/>
              <a:t>C + O</a:t>
            </a:r>
            <a:r>
              <a:rPr lang="en-AU" b="1" baseline="-25000" dirty="0" smtClean="0"/>
              <a:t>2</a:t>
            </a:r>
            <a:r>
              <a:rPr lang="en-AU" b="1" dirty="0" smtClean="0"/>
              <a:t> </a:t>
            </a:r>
            <a:r>
              <a:rPr lang="en-AU" b="1" dirty="0" smtClean="0">
                <a:sym typeface="Wingdings" panose="05000000000000000000" pitchFamily="2" charset="2"/>
              </a:rPr>
              <a:t> CO</a:t>
            </a:r>
            <a:r>
              <a:rPr lang="en-AU" b="1" baseline="-25000" dirty="0" smtClean="0">
                <a:sym typeface="Wingdings" panose="05000000000000000000" pitchFamily="2" charset="2"/>
              </a:rPr>
              <a:t>2</a:t>
            </a:r>
            <a:r>
              <a:rPr lang="en-AU" baseline="-25000" dirty="0" smtClean="0">
                <a:sym typeface="Wingdings" panose="05000000000000000000" pitchFamily="2" charset="2"/>
              </a:rPr>
              <a:t>	</a:t>
            </a:r>
            <a:r>
              <a:rPr lang="en-AU" dirty="0" smtClean="0">
                <a:sym typeface="Wingdings" panose="05000000000000000000" pitchFamily="2" charset="2"/>
              </a:rPr>
              <a:t>is balanced</a:t>
            </a:r>
            <a:r>
              <a:rPr lang="en-AU" dirty="0" smtClean="0">
                <a:sym typeface="Wingdings" panose="05000000000000000000" pitchFamily="2" charset="2"/>
              </a:rPr>
              <a:t>.</a:t>
            </a:r>
          </a:p>
          <a:p>
            <a:endParaRPr lang="en-AU" dirty="0" smtClean="0">
              <a:sym typeface="Wingdings" panose="05000000000000000000" pitchFamily="2" charset="2"/>
            </a:endParaRPr>
          </a:p>
          <a:p>
            <a:r>
              <a:rPr lang="en-AU" dirty="0" smtClean="0">
                <a:sym typeface="Wingdings" panose="05000000000000000000" pitchFamily="2" charset="2"/>
              </a:rPr>
              <a:t>There is one carbon atom on each side and two </a:t>
            </a:r>
            <a:r>
              <a:rPr lang="en-AU" dirty="0" smtClean="0">
                <a:sym typeface="Wingdings" panose="05000000000000000000" pitchFamily="2" charset="2"/>
              </a:rPr>
              <a:t>		 oxygen </a:t>
            </a:r>
            <a:r>
              <a:rPr lang="en-AU" dirty="0" smtClean="0">
                <a:sym typeface="Wingdings" panose="05000000000000000000" pitchFamily="2" charset="2"/>
              </a:rPr>
              <a:t>atoms on each side.</a:t>
            </a:r>
          </a:p>
          <a:p>
            <a:pPr marL="0" indent="0">
              <a:buNone/>
            </a:pPr>
            <a:endParaRPr lang="en-AU" dirty="0" smtClean="0"/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5729451"/>
              </p:ext>
            </p:extLst>
          </p:nvPr>
        </p:nvGraphicFramePr>
        <p:xfrm>
          <a:off x="9514800" y="1203375"/>
          <a:ext cx="2605964" cy="128016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AU" dirty="0"/>
                        <a:t>CFU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dirty="0" smtClean="0"/>
                        <a:t>Why</a:t>
                      </a:r>
                      <a:r>
                        <a:rPr lang="en-AU" baseline="0" dirty="0" smtClean="0"/>
                        <a:t> is the number of atoms of each element the same in a reaction?</a:t>
                      </a:r>
                      <a:endParaRPr lang="en-AU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3523325"/>
              </p:ext>
            </p:extLst>
          </p:nvPr>
        </p:nvGraphicFramePr>
        <p:xfrm>
          <a:off x="9514800" y="2612670"/>
          <a:ext cx="2605964" cy="128016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AU" dirty="0"/>
                        <a:t>CFU </a:t>
                      </a:r>
                      <a:r>
                        <a:rPr lang="en-AU" dirty="0" smtClean="0"/>
                        <a:t>3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Is the equation below balanced</a:t>
                      </a:r>
                      <a:r>
                        <a:rPr lang="en-AU" baseline="0" dirty="0" smtClean="0"/>
                        <a:t>?  Explain why or why not.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2" name="Rectangle 1"/>
          <p:cNvSpPr/>
          <p:nvPr/>
        </p:nvSpPr>
        <p:spPr>
          <a:xfrm>
            <a:off x="7599975" y="5278192"/>
            <a:ext cx="452078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3200" b="1" dirty="0" smtClean="0"/>
              <a:t>H</a:t>
            </a:r>
            <a:r>
              <a:rPr lang="en-AU" sz="3200" b="1" baseline="-25000" dirty="0" smtClean="0"/>
              <a:t>2</a:t>
            </a:r>
            <a:r>
              <a:rPr lang="en-AU" sz="3200" b="1" dirty="0" smtClean="0"/>
              <a:t>SO</a:t>
            </a:r>
            <a:r>
              <a:rPr lang="en-AU" sz="3200" b="1" baseline="-25000" dirty="0"/>
              <a:t>4</a:t>
            </a:r>
            <a:r>
              <a:rPr lang="en-AU" sz="3200" b="1" dirty="0" smtClean="0"/>
              <a:t> </a:t>
            </a:r>
            <a:r>
              <a:rPr lang="en-AU" sz="3200" b="1" dirty="0"/>
              <a:t>+ </a:t>
            </a:r>
            <a:r>
              <a:rPr lang="en-AU" sz="3200" b="1" dirty="0" smtClean="0"/>
              <a:t>Na </a:t>
            </a:r>
            <a:r>
              <a:rPr lang="en-AU" sz="3200" b="1" dirty="0">
                <a:sym typeface="Wingdings" panose="05000000000000000000" pitchFamily="2" charset="2"/>
              </a:rPr>
              <a:t> </a:t>
            </a:r>
            <a:r>
              <a:rPr lang="en-AU" sz="3200" b="1" dirty="0" smtClean="0">
                <a:sym typeface="Wingdings" panose="05000000000000000000" pitchFamily="2" charset="2"/>
              </a:rPr>
              <a:t>NaSO</a:t>
            </a:r>
            <a:r>
              <a:rPr lang="en-AU" sz="3200" b="1" baseline="-25000" dirty="0" smtClean="0">
                <a:sym typeface="Wingdings" panose="05000000000000000000" pitchFamily="2" charset="2"/>
              </a:rPr>
              <a:t>4</a:t>
            </a:r>
            <a:r>
              <a:rPr lang="en-AU" sz="3200" b="1" dirty="0" smtClean="0">
                <a:sym typeface="Wingdings" panose="05000000000000000000" pitchFamily="2" charset="2"/>
              </a:rPr>
              <a:t> + H</a:t>
            </a:r>
            <a:r>
              <a:rPr lang="en-AU" sz="3200" b="1" baseline="-25000" dirty="0" smtClean="0">
                <a:sym typeface="Wingdings" panose="05000000000000000000" pitchFamily="2" charset="2"/>
              </a:rPr>
              <a:t>2</a:t>
            </a:r>
            <a:endParaRPr lang="en-AU" sz="32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t="27005" b="26112"/>
          <a:stretch/>
        </p:blipFill>
        <p:spPr>
          <a:xfrm>
            <a:off x="2583757" y="4238329"/>
            <a:ext cx="5200650" cy="607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831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7861</TotalTime>
  <Words>1572</Words>
  <Application>Microsoft Office PowerPoint</Application>
  <PresentationFormat>Widescreen</PresentationFormat>
  <Paragraphs>267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Calibri</vt:lpstr>
      <vt:lpstr>Calibri Light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Conservation of Mass and Balancing Equations Year 9 Science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Science</dc:title>
  <dc:creator>Microsoft account</dc:creator>
  <cp:lastModifiedBy>Microsoft account</cp:lastModifiedBy>
  <cp:revision>296</cp:revision>
  <cp:lastPrinted>2017-04-18T22:41:05Z</cp:lastPrinted>
  <dcterms:created xsi:type="dcterms:W3CDTF">2017-01-28T08:32:28Z</dcterms:created>
  <dcterms:modified xsi:type="dcterms:W3CDTF">2020-10-21T08:09:33Z</dcterms:modified>
</cp:coreProperties>
</file>